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2" r:id="rId3"/>
    <p:sldId id="263" r:id="rId4"/>
    <p:sldId id="340" r:id="rId5"/>
    <p:sldId id="343" r:id="rId6"/>
    <p:sldId id="342" r:id="rId7"/>
    <p:sldId id="363" r:id="rId8"/>
    <p:sldId id="362" r:id="rId9"/>
    <p:sldId id="364"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260"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tiago L. Robert" initials="SLR" lastIdx="1" clrIdx="0">
    <p:extLst>
      <p:ext uri="{19B8F6BF-5375-455C-9EA6-DF929625EA0E}">
        <p15:presenceInfo xmlns:p15="http://schemas.microsoft.com/office/powerpoint/2012/main" userId="Santiago L. Robe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894ED7-CF1B-4B1A-9EF2-EE695332B96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9FAFCE5-05A1-4ACC-BF16-B5A4CC5F32DF}">
      <dgm:prSet/>
      <dgm:spPr/>
      <dgm:t>
        <a:bodyPr/>
        <a:lstStyle/>
        <a:p>
          <a:pPr>
            <a:lnSpc>
              <a:spcPct val="100000"/>
            </a:lnSpc>
          </a:pPr>
          <a:r>
            <a:rPr lang="es-PE" dirty="0"/>
            <a:t>Permite el desarrollo de un diseño completo a cielo abierto de voladura con todos sus elementos: establecer un área de la explosión, para configurar un diseño, (con los correspondientes datos como la carga, el espaciado, diámetro del agujero, longitud, </a:t>
          </a:r>
          <a:r>
            <a:rPr lang="es-PE" dirty="0" err="1"/>
            <a:t>etc</a:t>
          </a:r>
          <a:r>
            <a:rPr lang="es-PE" dirty="0"/>
            <a:t>), la carga de explosivos, inserte los retrasos en el agujero y en superficie, empatando agujeros y otros.</a:t>
          </a:r>
          <a:endParaRPr lang="en-US" dirty="0"/>
        </a:p>
      </dgm:t>
    </dgm:pt>
    <dgm:pt modelId="{E572A95F-703A-44D0-8344-BFD5B194C60F}" type="parTrans" cxnId="{B6B88361-493C-43BB-9889-8E0AA6E2E1F5}">
      <dgm:prSet/>
      <dgm:spPr/>
      <dgm:t>
        <a:bodyPr/>
        <a:lstStyle/>
        <a:p>
          <a:endParaRPr lang="en-US"/>
        </a:p>
      </dgm:t>
    </dgm:pt>
    <dgm:pt modelId="{6FF16E9E-22DF-4880-9EA3-CA087FC6726C}" type="sibTrans" cxnId="{B6B88361-493C-43BB-9889-8E0AA6E2E1F5}">
      <dgm:prSet/>
      <dgm:spPr/>
      <dgm:t>
        <a:bodyPr/>
        <a:lstStyle/>
        <a:p>
          <a:endParaRPr lang="en-US"/>
        </a:p>
      </dgm:t>
    </dgm:pt>
    <dgm:pt modelId="{5166B13A-DE46-4B49-A3BB-F54DC46BC8B6}">
      <dgm:prSet/>
      <dgm:spPr/>
      <dgm:t>
        <a:bodyPr/>
        <a:lstStyle/>
        <a:p>
          <a:pPr>
            <a:lnSpc>
              <a:spcPct val="100000"/>
            </a:lnSpc>
          </a:pPr>
          <a:r>
            <a:rPr lang="es-PE" dirty="0"/>
            <a:t>Todos los datos se almacenan en bases de datos de Microsoft Access con plenos coordenadas 3D (Este, Norte, Nivel). Un diseño de la explosión se divide en cinco modos: </a:t>
          </a:r>
          <a:r>
            <a:rPr lang="es-PE" dirty="0" err="1"/>
            <a:t>Area</a:t>
          </a:r>
          <a:r>
            <a:rPr lang="es-PE" dirty="0"/>
            <a:t>, taladro, de carga, retrasos de fondo de pozo y los retrasos de superficie.</a:t>
          </a:r>
          <a:endParaRPr lang="en-US" dirty="0"/>
        </a:p>
      </dgm:t>
    </dgm:pt>
    <dgm:pt modelId="{1B2032BE-89EF-412F-84D6-C6978BDDC616}" type="parTrans" cxnId="{46EE2BC4-E493-4EAF-869D-93BFF259F1E3}">
      <dgm:prSet/>
      <dgm:spPr/>
      <dgm:t>
        <a:bodyPr/>
        <a:lstStyle/>
        <a:p>
          <a:endParaRPr lang="en-US"/>
        </a:p>
      </dgm:t>
    </dgm:pt>
    <dgm:pt modelId="{89BF427B-41AF-4874-BA6C-CA163012441D}" type="sibTrans" cxnId="{46EE2BC4-E493-4EAF-869D-93BFF259F1E3}">
      <dgm:prSet/>
      <dgm:spPr/>
      <dgm:t>
        <a:bodyPr/>
        <a:lstStyle/>
        <a:p>
          <a:endParaRPr lang="en-US"/>
        </a:p>
      </dgm:t>
    </dgm:pt>
    <dgm:pt modelId="{DFF917D8-5656-4B17-B306-225692378E5F}">
      <dgm:prSet/>
      <dgm:spPr/>
      <dgm:t>
        <a:bodyPr/>
        <a:lstStyle/>
        <a:p>
          <a:pPr>
            <a:lnSpc>
              <a:spcPct val="100000"/>
            </a:lnSpc>
          </a:pPr>
          <a:r>
            <a:rPr lang="es-PE"/>
            <a:t>También, 2DBench tiene algunas herramientas de análisis para evaluar diseños o back-analizar el desempeño medido.</a:t>
          </a:r>
          <a:endParaRPr lang="en-US"/>
        </a:p>
      </dgm:t>
    </dgm:pt>
    <dgm:pt modelId="{4D7A9184-50A8-4DA5-ADC3-70A033A7EB2C}" type="parTrans" cxnId="{D006DBE0-DE1A-4752-BBE0-3641F5AB43A0}">
      <dgm:prSet/>
      <dgm:spPr/>
      <dgm:t>
        <a:bodyPr/>
        <a:lstStyle/>
        <a:p>
          <a:endParaRPr lang="en-US"/>
        </a:p>
      </dgm:t>
    </dgm:pt>
    <dgm:pt modelId="{CB2A027A-0166-4AF9-8F25-6AF626D7893D}" type="sibTrans" cxnId="{D006DBE0-DE1A-4752-BBE0-3641F5AB43A0}">
      <dgm:prSet/>
      <dgm:spPr/>
      <dgm:t>
        <a:bodyPr/>
        <a:lstStyle/>
        <a:p>
          <a:endParaRPr lang="en-US"/>
        </a:p>
      </dgm:t>
    </dgm:pt>
    <dgm:pt modelId="{D2746A80-7259-4804-B11C-E8D1FD389EBD}" type="pres">
      <dgm:prSet presAssocID="{82894ED7-CF1B-4B1A-9EF2-EE695332B96A}" presName="root" presStyleCnt="0">
        <dgm:presLayoutVars>
          <dgm:dir/>
          <dgm:resizeHandles val="exact"/>
        </dgm:presLayoutVars>
      </dgm:prSet>
      <dgm:spPr/>
    </dgm:pt>
    <dgm:pt modelId="{7BD7F693-6126-46AE-82B6-A518D10E3B32}" type="pres">
      <dgm:prSet presAssocID="{F9FAFCE5-05A1-4ACC-BF16-B5A4CC5F32DF}" presName="compNode" presStyleCnt="0"/>
      <dgm:spPr/>
    </dgm:pt>
    <dgm:pt modelId="{5A09E9E8-685B-416C-9F02-E793DC6E1D73}" type="pres">
      <dgm:prSet presAssocID="{F9FAFCE5-05A1-4ACC-BF16-B5A4CC5F32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house scene"/>
        </a:ext>
      </dgm:extLst>
    </dgm:pt>
    <dgm:pt modelId="{B27E4A55-5BD3-48B1-8B8C-132FE2598A36}" type="pres">
      <dgm:prSet presAssocID="{F9FAFCE5-05A1-4ACC-BF16-B5A4CC5F32DF}" presName="spaceRect" presStyleCnt="0"/>
      <dgm:spPr/>
    </dgm:pt>
    <dgm:pt modelId="{0DE5B505-9877-457A-AEBC-2E5081951D07}" type="pres">
      <dgm:prSet presAssocID="{F9FAFCE5-05A1-4ACC-BF16-B5A4CC5F32DF}" presName="textRect" presStyleLbl="revTx" presStyleIdx="0" presStyleCnt="3">
        <dgm:presLayoutVars>
          <dgm:chMax val="1"/>
          <dgm:chPref val="1"/>
        </dgm:presLayoutVars>
      </dgm:prSet>
      <dgm:spPr/>
    </dgm:pt>
    <dgm:pt modelId="{44CBDB0D-DCB3-42B6-8855-688B19847764}" type="pres">
      <dgm:prSet presAssocID="{6FF16E9E-22DF-4880-9EA3-CA087FC6726C}" presName="sibTrans" presStyleCnt="0"/>
      <dgm:spPr/>
    </dgm:pt>
    <dgm:pt modelId="{808A1207-4B5D-4F7F-8D37-A9F6A0D9C5D7}" type="pres">
      <dgm:prSet presAssocID="{5166B13A-DE46-4B49-A3BB-F54DC46BC8B6}" presName="compNode" presStyleCnt="0"/>
      <dgm:spPr/>
    </dgm:pt>
    <dgm:pt modelId="{692C9F72-E3FF-4340-82DF-7973947274BE}" type="pres">
      <dgm:prSet presAssocID="{5166B13A-DE46-4B49-A3BB-F54DC46BC8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se de datos"/>
        </a:ext>
      </dgm:extLst>
    </dgm:pt>
    <dgm:pt modelId="{1F0696A1-BA48-41C8-8611-286897FCA139}" type="pres">
      <dgm:prSet presAssocID="{5166B13A-DE46-4B49-A3BB-F54DC46BC8B6}" presName="spaceRect" presStyleCnt="0"/>
      <dgm:spPr/>
    </dgm:pt>
    <dgm:pt modelId="{25F209BC-E4E0-4906-A592-DC17345040F3}" type="pres">
      <dgm:prSet presAssocID="{5166B13A-DE46-4B49-A3BB-F54DC46BC8B6}" presName="textRect" presStyleLbl="revTx" presStyleIdx="1" presStyleCnt="3">
        <dgm:presLayoutVars>
          <dgm:chMax val="1"/>
          <dgm:chPref val="1"/>
        </dgm:presLayoutVars>
      </dgm:prSet>
      <dgm:spPr/>
    </dgm:pt>
    <dgm:pt modelId="{99B68A81-3325-4F90-938C-30AE2313AAC3}" type="pres">
      <dgm:prSet presAssocID="{89BF427B-41AF-4874-BA6C-CA163012441D}" presName="sibTrans" presStyleCnt="0"/>
      <dgm:spPr/>
    </dgm:pt>
    <dgm:pt modelId="{0D3B4627-0763-43D1-B88E-2594F0FC1271}" type="pres">
      <dgm:prSet presAssocID="{DFF917D8-5656-4B17-B306-225692378E5F}" presName="compNode" presStyleCnt="0"/>
      <dgm:spPr/>
    </dgm:pt>
    <dgm:pt modelId="{C2FDDA85-A6D8-4417-9479-755B3F53C716}" type="pres">
      <dgm:prSet presAssocID="{DFF917D8-5656-4B17-B306-225692378E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stadísticas"/>
        </a:ext>
      </dgm:extLst>
    </dgm:pt>
    <dgm:pt modelId="{3ED468C8-1981-4155-9E82-AFD8AA22E6FD}" type="pres">
      <dgm:prSet presAssocID="{DFF917D8-5656-4B17-B306-225692378E5F}" presName="spaceRect" presStyleCnt="0"/>
      <dgm:spPr/>
    </dgm:pt>
    <dgm:pt modelId="{2899B2EB-2224-4317-8891-5441728E070E}" type="pres">
      <dgm:prSet presAssocID="{DFF917D8-5656-4B17-B306-225692378E5F}" presName="textRect" presStyleLbl="revTx" presStyleIdx="2" presStyleCnt="3">
        <dgm:presLayoutVars>
          <dgm:chMax val="1"/>
          <dgm:chPref val="1"/>
        </dgm:presLayoutVars>
      </dgm:prSet>
      <dgm:spPr/>
    </dgm:pt>
  </dgm:ptLst>
  <dgm:cxnLst>
    <dgm:cxn modelId="{94EC192F-90A1-4273-9B3B-27709C9F7660}" type="presOf" srcId="{F9FAFCE5-05A1-4ACC-BF16-B5A4CC5F32DF}" destId="{0DE5B505-9877-457A-AEBC-2E5081951D07}" srcOrd="0" destOrd="0" presId="urn:microsoft.com/office/officeart/2018/2/layout/IconLabelList"/>
    <dgm:cxn modelId="{B6B88361-493C-43BB-9889-8E0AA6E2E1F5}" srcId="{82894ED7-CF1B-4B1A-9EF2-EE695332B96A}" destId="{F9FAFCE5-05A1-4ACC-BF16-B5A4CC5F32DF}" srcOrd="0" destOrd="0" parTransId="{E572A95F-703A-44D0-8344-BFD5B194C60F}" sibTransId="{6FF16E9E-22DF-4880-9EA3-CA087FC6726C}"/>
    <dgm:cxn modelId="{DCB02878-B80D-4366-B0B1-74B42CE49E57}" type="presOf" srcId="{5166B13A-DE46-4B49-A3BB-F54DC46BC8B6}" destId="{25F209BC-E4E0-4906-A592-DC17345040F3}" srcOrd="0" destOrd="0" presId="urn:microsoft.com/office/officeart/2018/2/layout/IconLabelList"/>
    <dgm:cxn modelId="{EF37D18A-C8CF-42A6-B267-041A0F8B0A41}" type="presOf" srcId="{82894ED7-CF1B-4B1A-9EF2-EE695332B96A}" destId="{D2746A80-7259-4804-B11C-E8D1FD389EBD}" srcOrd="0" destOrd="0" presId="urn:microsoft.com/office/officeart/2018/2/layout/IconLabelList"/>
    <dgm:cxn modelId="{870E078C-9CEA-45DF-8CE4-8F83C0A55352}" type="presOf" srcId="{DFF917D8-5656-4B17-B306-225692378E5F}" destId="{2899B2EB-2224-4317-8891-5441728E070E}" srcOrd="0" destOrd="0" presId="urn:microsoft.com/office/officeart/2018/2/layout/IconLabelList"/>
    <dgm:cxn modelId="{46EE2BC4-E493-4EAF-869D-93BFF259F1E3}" srcId="{82894ED7-CF1B-4B1A-9EF2-EE695332B96A}" destId="{5166B13A-DE46-4B49-A3BB-F54DC46BC8B6}" srcOrd="1" destOrd="0" parTransId="{1B2032BE-89EF-412F-84D6-C6978BDDC616}" sibTransId="{89BF427B-41AF-4874-BA6C-CA163012441D}"/>
    <dgm:cxn modelId="{D006DBE0-DE1A-4752-BBE0-3641F5AB43A0}" srcId="{82894ED7-CF1B-4B1A-9EF2-EE695332B96A}" destId="{DFF917D8-5656-4B17-B306-225692378E5F}" srcOrd="2" destOrd="0" parTransId="{4D7A9184-50A8-4DA5-ADC3-70A033A7EB2C}" sibTransId="{CB2A027A-0166-4AF9-8F25-6AF626D7893D}"/>
    <dgm:cxn modelId="{22ACAC99-7189-4E53-8744-78C661E71F24}" type="presParOf" srcId="{D2746A80-7259-4804-B11C-E8D1FD389EBD}" destId="{7BD7F693-6126-46AE-82B6-A518D10E3B32}" srcOrd="0" destOrd="0" presId="urn:microsoft.com/office/officeart/2018/2/layout/IconLabelList"/>
    <dgm:cxn modelId="{BC4D666F-6277-4611-B95D-720A5BA258FC}" type="presParOf" srcId="{7BD7F693-6126-46AE-82B6-A518D10E3B32}" destId="{5A09E9E8-685B-416C-9F02-E793DC6E1D73}" srcOrd="0" destOrd="0" presId="urn:microsoft.com/office/officeart/2018/2/layout/IconLabelList"/>
    <dgm:cxn modelId="{DCED4710-D035-403B-8E64-8F161DA5792C}" type="presParOf" srcId="{7BD7F693-6126-46AE-82B6-A518D10E3B32}" destId="{B27E4A55-5BD3-48B1-8B8C-132FE2598A36}" srcOrd="1" destOrd="0" presId="urn:microsoft.com/office/officeart/2018/2/layout/IconLabelList"/>
    <dgm:cxn modelId="{1DD1F4D0-487E-4004-A51C-05E67360D2DC}" type="presParOf" srcId="{7BD7F693-6126-46AE-82B6-A518D10E3B32}" destId="{0DE5B505-9877-457A-AEBC-2E5081951D07}" srcOrd="2" destOrd="0" presId="urn:microsoft.com/office/officeart/2018/2/layout/IconLabelList"/>
    <dgm:cxn modelId="{4C5FA95D-6A0A-4206-B356-F5526AEDBE74}" type="presParOf" srcId="{D2746A80-7259-4804-B11C-E8D1FD389EBD}" destId="{44CBDB0D-DCB3-42B6-8855-688B19847764}" srcOrd="1" destOrd="0" presId="urn:microsoft.com/office/officeart/2018/2/layout/IconLabelList"/>
    <dgm:cxn modelId="{BF7F7227-D12C-45ED-A7E8-3E9E343033F0}" type="presParOf" srcId="{D2746A80-7259-4804-B11C-E8D1FD389EBD}" destId="{808A1207-4B5D-4F7F-8D37-A9F6A0D9C5D7}" srcOrd="2" destOrd="0" presId="urn:microsoft.com/office/officeart/2018/2/layout/IconLabelList"/>
    <dgm:cxn modelId="{C5D1552E-0B97-48FF-8495-09D069322D0E}" type="presParOf" srcId="{808A1207-4B5D-4F7F-8D37-A9F6A0D9C5D7}" destId="{692C9F72-E3FF-4340-82DF-7973947274BE}" srcOrd="0" destOrd="0" presId="urn:microsoft.com/office/officeart/2018/2/layout/IconLabelList"/>
    <dgm:cxn modelId="{A80B2FA0-DD5C-4355-8F21-314E9C3D2576}" type="presParOf" srcId="{808A1207-4B5D-4F7F-8D37-A9F6A0D9C5D7}" destId="{1F0696A1-BA48-41C8-8611-286897FCA139}" srcOrd="1" destOrd="0" presId="urn:microsoft.com/office/officeart/2018/2/layout/IconLabelList"/>
    <dgm:cxn modelId="{28758F10-90ED-4280-A484-9EC2ACCED579}" type="presParOf" srcId="{808A1207-4B5D-4F7F-8D37-A9F6A0D9C5D7}" destId="{25F209BC-E4E0-4906-A592-DC17345040F3}" srcOrd="2" destOrd="0" presId="urn:microsoft.com/office/officeart/2018/2/layout/IconLabelList"/>
    <dgm:cxn modelId="{F89E6294-9F8E-4F0B-AB7F-F5D8F2103E44}" type="presParOf" srcId="{D2746A80-7259-4804-B11C-E8D1FD389EBD}" destId="{99B68A81-3325-4F90-938C-30AE2313AAC3}" srcOrd="3" destOrd="0" presId="urn:microsoft.com/office/officeart/2018/2/layout/IconLabelList"/>
    <dgm:cxn modelId="{25B1C61F-1CB9-4B25-8EAF-C571B12648B9}" type="presParOf" srcId="{D2746A80-7259-4804-B11C-E8D1FD389EBD}" destId="{0D3B4627-0763-43D1-B88E-2594F0FC1271}" srcOrd="4" destOrd="0" presId="urn:microsoft.com/office/officeart/2018/2/layout/IconLabelList"/>
    <dgm:cxn modelId="{CCB04B4D-7CC5-42D5-BFF1-0217BA7B0390}" type="presParOf" srcId="{0D3B4627-0763-43D1-B88E-2594F0FC1271}" destId="{C2FDDA85-A6D8-4417-9479-755B3F53C716}" srcOrd="0" destOrd="0" presId="urn:microsoft.com/office/officeart/2018/2/layout/IconLabelList"/>
    <dgm:cxn modelId="{FE4297BD-ED2A-4732-85C4-975AF2E69608}" type="presParOf" srcId="{0D3B4627-0763-43D1-B88E-2594F0FC1271}" destId="{3ED468C8-1981-4155-9E82-AFD8AA22E6FD}" srcOrd="1" destOrd="0" presId="urn:microsoft.com/office/officeart/2018/2/layout/IconLabelList"/>
    <dgm:cxn modelId="{F08605FB-2833-47EE-9091-BBF5F4183D36}" type="presParOf" srcId="{0D3B4627-0763-43D1-B88E-2594F0FC1271}" destId="{2899B2EB-2224-4317-8891-5441728E070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9E9E8-685B-416C-9F02-E793DC6E1D73}">
      <dsp:nvSpPr>
        <dsp:cNvPr id="0" name=""/>
        <dsp:cNvSpPr/>
      </dsp:nvSpPr>
      <dsp:spPr>
        <a:xfrm>
          <a:off x="346624" y="742733"/>
          <a:ext cx="563994" cy="563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5B505-9877-457A-AEBC-2E5081951D07}">
      <dsp:nvSpPr>
        <dsp:cNvPr id="0" name=""/>
        <dsp:cNvSpPr/>
      </dsp:nvSpPr>
      <dsp:spPr>
        <a:xfrm>
          <a:off x="1961" y="1684484"/>
          <a:ext cx="1253320" cy="157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PE" sz="1100" kern="1200" dirty="0"/>
            <a:t>Permite el desarrollo de un diseño completo a cielo abierto de voladura con todos sus elementos: establecer un área de la explosión, para configurar un diseño, (con los correspondientes datos como la carga, el espaciado, diámetro del agujero, longitud, </a:t>
          </a:r>
          <a:r>
            <a:rPr lang="es-PE" sz="1100" kern="1200" dirty="0" err="1"/>
            <a:t>etc</a:t>
          </a:r>
          <a:r>
            <a:rPr lang="es-PE" sz="1100" kern="1200" dirty="0"/>
            <a:t>), la carga de explosivos, inserte los retrasos en el agujero y en superficie, empatando agujeros y otros.</a:t>
          </a:r>
          <a:endParaRPr lang="en-US" sz="1100" kern="1200" dirty="0"/>
        </a:p>
      </dsp:txBody>
      <dsp:txXfrm>
        <a:off x="1961" y="1684484"/>
        <a:ext cx="1253320" cy="1576441"/>
      </dsp:txXfrm>
    </dsp:sp>
    <dsp:sp modelId="{692C9F72-E3FF-4340-82DF-7973947274BE}">
      <dsp:nvSpPr>
        <dsp:cNvPr id="0" name=""/>
        <dsp:cNvSpPr/>
      </dsp:nvSpPr>
      <dsp:spPr>
        <a:xfrm>
          <a:off x="1819275" y="742733"/>
          <a:ext cx="563994" cy="563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F209BC-E4E0-4906-A592-DC17345040F3}">
      <dsp:nvSpPr>
        <dsp:cNvPr id="0" name=""/>
        <dsp:cNvSpPr/>
      </dsp:nvSpPr>
      <dsp:spPr>
        <a:xfrm>
          <a:off x="1474612" y="1684484"/>
          <a:ext cx="1253320" cy="157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PE" sz="1100" kern="1200" dirty="0"/>
            <a:t>Todos los datos se almacenan en bases de datos de Microsoft Access con plenos coordenadas 3D (Este, Norte, Nivel). Un diseño de la explosión se divide en cinco modos: </a:t>
          </a:r>
          <a:r>
            <a:rPr lang="es-PE" sz="1100" kern="1200" dirty="0" err="1"/>
            <a:t>Area</a:t>
          </a:r>
          <a:r>
            <a:rPr lang="es-PE" sz="1100" kern="1200" dirty="0"/>
            <a:t>, taladro, de carga, retrasos de fondo de pozo y los retrasos de superficie.</a:t>
          </a:r>
          <a:endParaRPr lang="en-US" sz="1100" kern="1200" dirty="0"/>
        </a:p>
      </dsp:txBody>
      <dsp:txXfrm>
        <a:off x="1474612" y="1684484"/>
        <a:ext cx="1253320" cy="1576441"/>
      </dsp:txXfrm>
    </dsp:sp>
    <dsp:sp modelId="{C2FDDA85-A6D8-4417-9479-755B3F53C716}">
      <dsp:nvSpPr>
        <dsp:cNvPr id="0" name=""/>
        <dsp:cNvSpPr/>
      </dsp:nvSpPr>
      <dsp:spPr>
        <a:xfrm>
          <a:off x="3291927" y="742733"/>
          <a:ext cx="563994" cy="5639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99B2EB-2224-4317-8891-5441728E070E}">
      <dsp:nvSpPr>
        <dsp:cNvPr id="0" name=""/>
        <dsp:cNvSpPr/>
      </dsp:nvSpPr>
      <dsp:spPr>
        <a:xfrm>
          <a:off x="2947264" y="1684484"/>
          <a:ext cx="1253320" cy="157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PE" sz="1100" kern="1200"/>
            <a:t>También, 2DBench tiene algunas herramientas de análisis para evaluar diseños o back-analizar el desempeño medido.</a:t>
          </a:r>
          <a:endParaRPr lang="en-US" sz="1100" kern="1200"/>
        </a:p>
      </dsp:txBody>
      <dsp:txXfrm>
        <a:off x="2947264" y="1684484"/>
        <a:ext cx="1253320" cy="157644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8/11/2023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08/11/2023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08/11/2023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08/11/2023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08/11/2023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251679" y="645107"/>
            <a:ext cx="3384329" cy="1640894"/>
          </a:xfrm>
        </p:spPr>
        <p:txBody>
          <a:bodyPr vert="horz" lIns="91440" tIns="45720" rIns="91440" bIns="45720" rtlCol="0" anchor="t">
            <a:normAutofit/>
          </a:bodyPr>
          <a:lstStyle/>
          <a:p>
            <a:r>
              <a:rPr lang="en-US" sz="2800" b="1" dirty="0">
                <a:solidFill>
                  <a:schemeClr val="accent6">
                    <a:lumMod val="50000"/>
                  </a:schemeClr>
                </a:solidFill>
              </a:rPr>
              <a:t>7.3 INTRODUCCIÓN AL SOFTWARE JK-SIMBLAST</a:t>
            </a:r>
          </a:p>
        </p:txBody>
      </p:sp>
      <p:sp>
        <p:nvSpPr>
          <p:cNvPr id="8" name="CuadroTexto 7">
            <a:extLst>
              <a:ext uri="{FF2B5EF4-FFF2-40B4-BE49-F238E27FC236}">
                <a16:creationId xmlns:a16="http://schemas.microsoft.com/office/drawing/2014/main" id="{7A6F57EA-265D-4E83-A6FF-117BECC3509C}"/>
              </a:ext>
            </a:extLst>
          </p:cNvPr>
          <p:cNvSpPr txBox="1"/>
          <p:nvPr/>
        </p:nvSpPr>
        <p:spPr>
          <a:xfrm>
            <a:off x="1251679" y="2286001"/>
            <a:ext cx="3384330" cy="3940844"/>
          </a:xfrm>
          <a:prstGeom prst="rect">
            <a:avLst/>
          </a:prstGeom>
        </p:spPr>
        <p:txBody>
          <a:bodyPr vert="horz" lIns="91440" tIns="45720" rIns="91440" bIns="45720" rtlCol="0">
            <a:normAutofit/>
          </a:bodyPr>
          <a:lstStyle/>
          <a:p>
            <a:pPr indent="-228600" defTabSz="914400">
              <a:spcBef>
                <a:spcPts val="700"/>
              </a:spcBef>
              <a:spcAft>
                <a:spcPts val="1000"/>
              </a:spcAft>
              <a:buClr>
                <a:schemeClr val="tx2"/>
              </a:buClr>
            </a:pPr>
            <a:r>
              <a:rPr lang="en-US" sz="1100" dirty="0" err="1">
                <a:solidFill>
                  <a:schemeClr val="tx1">
                    <a:lumMod val="65000"/>
                    <a:lumOff val="35000"/>
                  </a:schemeClr>
                </a:solidFill>
                <a:effectLst/>
              </a:rPr>
              <a:t>JKSimBlast</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incluye</a:t>
            </a:r>
            <a:r>
              <a:rPr lang="en-US" sz="1100" dirty="0">
                <a:solidFill>
                  <a:schemeClr val="tx1">
                    <a:lumMod val="65000"/>
                    <a:lumOff val="35000"/>
                  </a:schemeClr>
                </a:solidFill>
                <a:effectLst/>
              </a:rPr>
              <a:t> una </a:t>
            </a:r>
            <a:r>
              <a:rPr lang="en-US" sz="1100" dirty="0" err="1">
                <a:solidFill>
                  <a:schemeClr val="tx1">
                    <a:lumMod val="65000"/>
                    <a:lumOff val="35000"/>
                  </a:schemeClr>
                </a:solidFill>
                <a:effectLst/>
              </a:rPr>
              <a:t>serie</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módulos</a:t>
            </a:r>
            <a:r>
              <a:rPr lang="en-US" sz="1100" dirty="0">
                <a:solidFill>
                  <a:schemeClr val="tx1">
                    <a:lumMod val="65000"/>
                    <a:lumOff val="35000"/>
                  </a:schemeClr>
                </a:solidFill>
                <a:effectLst/>
              </a:rPr>
              <a:t> que </a:t>
            </a:r>
            <a:r>
              <a:rPr lang="en-US" sz="1100" dirty="0" err="1">
                <a:solidFill>
                  <a:schemeClr val="tx1">
                    <a:lumMod val="65000"/>
                    <a:lumOff val="35000"/>
                  </a:schemeClr>
                </a:solidFill>
                <a:effectLst/>
              </a:rPr>
              <a:t>funcionan</a:t>
            </a:r>
            <a:r>
              <a:rPr lang="en-US" sz="1100" dirty="0">
                <a:solidFill>
                  <a:schemeClr val="tx1">
                    <a:lumMod val="65000"/>
                    <a:lumOff val="35000"/>
                  </a:schemeClr>
                </a:solidFill>
                <a:effectLst/>
              </a:rPr>
              <a:t> por </a:t>
            </a:r>
            <a:r>
              <a:rPr lang="en-US" sz="1100" dirty="0" err="1">
                <a:solidFill>
                  <a:schemeClr val="tx1">
                    <a:lumMod val="65000"/>
                    <a:lumOff val="35000"/>
                  </a:schemeClr>
                </a:solidFill>
                <a:effectLst/>
              </a:rPr>
              <a:t>separado</a:t>
            </a:r>
            <a:r>
              <a:rPr lang="en-US" sz="1100" dirty="0">
                <a:solidFill>
                  <a:schemeClr val="tx1">
                    <a:lumMod val="65000"/>
                    <a:lumOff val="35000"/>
                  </a:schemeClr>
                </a:solidFill>
                <a:effectLst/>
              </a:rPr>
              <a:t>, tales </a:t>
            </a:r>
            <a:r>
              <a:rPr lang="en-US" sz="1100" dirty="0" err="1">
                <a:solidFill>
                  <a:schemeClr val="tx1">
                    <a:lumMod val="65000"/>
                    <a:lumOff val="35000"/>
                  </a:schemeClr>
                </a:solidFill>
                <a:effectLst/>
              </a:rPr>
              <a:t>como</a:t>
            </a:r>
            <a:r>
              <a:rPr lang="en-US" sz="1100" dirty="0">
                <a:solidFill>
                  <a:schemeClr val="tx1">
                    <a:lumMod val="65000"/>
                    <a:lumOff val="35000"/>
                  </a:schemeClr>
                </a:solidFill>
                <a:effectLst/>
              </a:rPr>
              <a:t>:</a:t>
            </a:r>
          </a:p>
          <a:p>
            <a:pPr indent="-228600" defTabSz="914400">
              <a:spcBef>
                <a:spcPts val="700"/>
              </a:spcBef>
              <a:spcAft>
                <a:spcPts val="1000"/>
              </a:spcAft>
              <a:buClr>
                <a:schemeClr val="tx2"/>
              </a:buClr>
            </a:pPr>
            <a:r>
              <a:rPr lang="en-US" sz="1100" b="1" dirty="0">
                <a:solidFill>
                  <a:schemeClr val="bg1"/>
                </a:solidFill>
                <a:effectLst/>
                <a:highlight>
                  <a:srgbClr val="006666"/>
                </a:highlight>
              </a:rPr>
              <a:t>BMS (Sistema de </a:t>
            </a:r>
            <a:r>
              <a:rPr lang="en-US" sz="1100" b="1" dirty="0" err="1">
                <a:solidFill>
                  <a:schemeClr val="bg1"/>
                </a:solidFill>
                <a:effectLst/>
                <a:highlight>
                  <a:srgbClr val="006666"/>
                </a:highlight>
              </a:rPr>
              <a:t>Gestión</a:t>
            </a:r>
            <a:r>
              <a:rPr lang="en-US" sz="1100" b="1" dirty="0">
                <a:solidFill>
                  <a:schemeClr val="bg1"/>
                </a:solidFill>
                <a:effectLst/>
                <a:highlight>
                  <a:srgbClr val="006666"/>
                </a:highlight>
              </a:rPr>
              <a:t> </a:t>
            </a:r>
            <a:r>
              <a:rPr lang="en-US" sz="1100" b="1" dirty="0" err="1">
                <a:solidFill>
                  <a:schemeClr val="bg1"/>
                </a:solidFill>
                <a:effectLst/>
                <a:highlight>
                  <a:srgbClr val="006666"/>
                </a:highlight>
              </a:rPr>
              <a:t>explosiva</a:t>
            </a:r>
            <a:r>
              <a:rPr lang="en-US" sz="1100" b="1" dirty="0">
                <a:solidFill>
                  <a:schemeClr val="bg1"/>
                </a:solidFill>
                <a:effectLst/>
                <a:highlight>
                  <a:srgbClr val="006666"/>
                </a:highlight>
              </a:rPr>
              <a:t>)</a:t>
            </a:r>
            <a:endParaRPr lang="en-US" sz="1100" dirty="0">
              <a:solidFill>
                <a:schemeClr val="bg1"/>
              </a:solidFill>
              <a:effectLst/>
              <a:highlight>
                <a:srgbClr val="006666"/>
              </a:highlight>
            </a:endParaRPr>
          </a:p>
          <a:p>
            <a:pPr indent="-228600" defTabSz="914400">
              <a:spcBef>
                <a:spcPts val="700"/>
              </a:spcBef>
              <a:spcAft>
                <a:spcPts val="1000"/>
              </a:spcAft>
              <a:buClr>
                <a:schemeClr val="tx2"/>
              </a:buClr>
            </a:pPr>
            <a:r>
              <a:rPr lang="en-US" sz="1100" dirty="0">
                <a:solidFill>
                  <a:schemeClr val="tx1">
                    <a:lumMod val="65000"/>
                    <a:lumOff val="35000"/>
                  </a:schemeClr>
                </a:solidFill>
                <a:effectLst/>
              </a:rPr>
              <a:t>es un </a:t>
            </a:r>
            <a:r>
              <a:rPr lang="en-US" sz="1100" dirty="0" err="1">
                <a:solidFill>
                  <a:schemeClr val="tx1">
                    <a:lumMod val="65000"/>
                    <a:lumOff val="35000"/>
                  </a:schemeClr>
                </a:solidFill>
                <a:effectLst/>
              </a:rPr>
              <a:t>sistema</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administración</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voladura</a:t>
            </a:r>
            <a:r>
              <a:rPr lang="en-US" sz="1100" dirty="0">
                <a:solidFill>
                  <a:schemeClr val="tx1">
                    <a:lumMod val="65000"/>
                    <a:lumOff val="35000"/>
                  </a:schemeClr>
                </a:solidFill>
                <a:effectLst/>
              </a:rPr>
              <a:t> y es </a:t>
            </a:r>
            <a:r>
              <a:rPr lang="en-US" sz="1100" dirty="0" err="1">
                <a:solidFill>
                  <a:schemeClr val="tx1">
                    <a:lumMod val="65000"/>
                    <a:lumOff val="35000"/>
                  </a:schemeClr>
                </a:solidFill>
                <a:effectLst/>
              </a:rPr>
              <a:t>el</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centro</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organización</a:t>
            </a:r>
            <a:r>
              <a:rPr lang="en-US" sz="1100" dirty="0">
                <a:solidFill>
                  <a:schemeClr val="tx1">
                    <a:lumMod val="65000"/>
                    <a:lumOff val="35000"/>
                  </a:schemeClr>
                </a:solidFill>
                <a:effectLst/>
              </a:rPr>
              <a:t> para </a:t>
            </a:r>
            <a:r>
              <a:rPr lang="en-US" sz="1100" dirty="0" err="1">
                <a:solidFill>
                  <a:schemeClr val="tx1">
                    <a:lumMod val="65000"/>
                    <a:lumOff val="35000"/>
                  </a:schemeClr>
                </a:solidFill>
                <a:effectLst/>
              </a:rPr>
              <a:t>JKSimBlast</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En</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este</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caso</a:t>
            </a:r>
            <a:r>
              <a:rPr lang="en-US" sz="1100" dirty="0">
                <a:solidFill>
                  <a:schemeClr val="tx1">
                    <a:lumMod val="65000"/>
                    <a:lumOff val="35000"/>
                  </a:schemeClr>
                </a:solidFill>
                <a:effectLst/>
              </a:rPr>
              <a:t>, se </a:t>
            </a:r>
            <a:r>
              <a:rPr lang="en-US" sz="1100" dirty="0" err="1">
                <a:solidFill>
                  <a:schemeClr val="tx1">
                    <a:lumMod val="65000"/>
                    <a:lumOff val="35000"/>
                  </a:schemeClr>
                </a:solidFill>
                <a:effectLst/>
              </a:rPr>
              <a:t>permite</a:t>
            </a:r>
            <a:r>
              <a:rPr lang="en-US" sz="1100" dirty="0">
                <a:solidFill>
                  <a:schemeClr val="tx1">
                    <a:lumMod val="65000"/>
                    <a:lumOff val="35000"/>
                  </a:schemeClr>
                </a:solidFill>
                <a:effectLst/>
              </a:rPr>
              <a:t> al </a:t>
            </a:r>
            <a:r>
              <a:rPr lang="en-US" sz="1100" dirty="0" err="1">
                <a:solidFill>
                  <a:schemeClr val="tx1">
                    <a:lumMod val="65000"/>
                    <a:lumOff val="35000"/>
                  </a:schemeClr>
                </a:solidFill>
                <a:effectLst/>
              </a:rPr>
              <a:t>usuario</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definir</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cómo</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agrupar</a:t>
            </a:r>
            <a:r>
              <a:rPr lang="en-US" sz="1100" dirty="0">
                <a:solidFill>
                  <a:schemeClr val="tx1">
                    <a:lumMod val="65000"/>
                    <a:lumOff val="35000"/>
                  </a:schemeClr>
                </a:solidFill>
                <a:effectLst/>
              </a:rPr>
              <a:t> y </a:t>
            </a:r>
            <a:r>
              <a:rPr lang="en-US" sz="1100" dirty="0" err="1">
                <a:solidFill>
                  <a:schemeClr val="tx1">
                    <a:lumMod val="65000"/>
                    <a:lumOff val="35000"/>
                  </a:schemeClr>
                </a:solidFill>
                <a:effectLst/>
              </a:rPr>
              <a:t>relacionar</a:t>
            </a:r>
            <a:r>
              <a:rPr lang="en-US" sz="1100" dirty="0">
                <a:solidFill>
                  <a:schemeClr val="tx1">
                    <a:lumMod val="65000"/>
                    <a:lumOff val="35000"/>
                  </a:schemeClr>
                </a:solidFill>
                <a:effectLst/>
              </a:rPr>
              <a:t> los </a:t>
            </a:r>
            <a:r>
              <a:rPr lang="en-US" sz="1100" dirty="0" err="1">
                <a:solidFill>
                  <a:schemeClr val="tx1">
                    <a:lumMod val="65000"/>
                    <a:lumOff val="35000"/>
                  </a:schemeClr>
                </a:solidFill>
                <a:effectLst/>
              </a:rPr>
              <a:t>datos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creados</a:t>
            </a:r>
            <a:r>
              <a:rPr lang="en-US" sz="1100" dirty="0">
                <a:solidFill>
                  <a:schemeClr val="tx1">
                    <a:lumMod val="65000"/>
                    <a:lumOff val="35000"/>
                  </a:schemeClr>
                </a:solidFill>
                <a:effectLst/>
              </a:rPr>
              <a:t> y </a:t>
            </a:r>
            <a:r>
              <a:rPr lang="en-US" sz="1100" dirty="0" err="1">
                <a:solidFill>
                  <a:schemeClr val="tx1">
                    <a:lumMod val="65000"/>
                    <a:lumOff val="35000"/>
                  </a:schemeClr>
                </a:solidFill>
                <a:effectLst/>
              </a:rPr>
              <a:t>recopilados</a:t>
            </a:r>
            <a:r>
              <a:rPr lang="en-US" sz="1100" dirty="0">
                <a:solidFill>
                  <a:schemeClr val="tx1">
                    <a:lumMod val="65000"/>
                    <a:lumOff val="35000"/>
                  </a:schemeClr>
                </a:solidFill>
                <a:effectLst/>
              </a:rPr>
              <a:t> por los </a:t>
            </a:r>
            <a:r>
              <a:rPr lang="en-US" sz="1100" dirty="0" err="1">
                <a:solidFill>
                  <a:schemeClr val="tx1">
                    <a:lumMod val="65000"/>
                    <a:lumOff val="35000"/>
                  </a:schemeClr>
                </a:solidFill>
                <a:effectLst/>
              </a:rPr>
              <a:t>programas</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diseño</a:t>
            </a:r>
            <a:r>
              <a:rPr lang="en-US" sz="1100" dirty="0">
                <a:solidFill>
                  <a:schemeClr val="tx1">
                    <a:lumMod val="65000"/>
                    <a:lumOff val="35000"/>
                  </a:schemeClr>
                </a:solidFill>
                <a:effectLst/>
              </a:rPr>
              <a:t> (es </a:t>
            </a:r>
            <a:r>
              <a:rPr lang="en-US" sz="1100" dirty="0" err="1">
                <a:solidFill>
                  <a:schemeClr val="tx1">
                    <a:lumMod val="65000"/>
                    <a:lumOff val="35000"/>
                  </a:schemeClr>
                </a:solidFill>
                <a:effectLst/>
              </a:rPr>
              <a:t>decir</a:t>
            </a:r>
            <a:r>
              <a:rPr lang="en-US" sz="1100" dirty="0">
                <a:solidFill>
                  <a:schemeClr val="tx1">
                    <a:lumMod val="65000"/>
                    <a:lumOff val="35000"/>
                  </a:schemeClr>
                </a:solidFill>
                <a:effectLst/>
              </a:rPr>
              <a:t> 2DBench, 2DRing y 2DFace), </a:t>
            </a:r>
            <a:r>
              <a:rPr lang="en-US" sz="1100" dirty="0" err="1">
                <a:solidFill>
                  <a:schemeClr val="tx1">
                    <a:lumMod val="65000"/>
                    <a:lumOff val="35000"/>
                  </a:schemeClr>
                </a:solidFill>
                <a:effectLst/>
              </a:rPr>
              <a:t>así</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como</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otras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aplicaciones</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análisis</a:t>
            </a:r>
            <a:r>
              <a:rPr lang="en-US" sz="1100" dirty="0">
                <a:solidFill>
                  <a:schemeClr val="tx1">
                    <a:lumMod val="65000"/>
                    <a:lumOff val="35000"/>
                  </a:schemeClr>
                </a:solidFill>
                <a:effectLst/>
              </a:rPr>
              <a:t> y. Los </a:t>
            </a:r>
            <a:r>
              <a:rPr lang="en-US" sz="1100" dirty="0" err="1">
                <a:solidFill>
                  <a:schemeClr val="tx1">
                    <a:lumMod val="65000"/>
                    <a:lumOff val="35000"/>
                  </a:schemeClr>
                </a:solidFill>
                <a:effectLst/>
              </a:rPr>
              <a:t>datos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generados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en</a:t>
            </a:r>
            <a:r>
              <a:rPr lang="en-US" sz="1100" dirty="0">
                <a:solidFill>
                  <a:schemeClr val="tx1">
                    <a:lumMod val="65000"/>
                    <a:lumOff val="35000"/>
                  </a:schemeClr>
                </a:solidFill>
                <a:effectLst/>
              </a:rPr>
              <a:t> las </a:t>
            </a:r>
            <a:r>
              <a:rPr lang="en-US" sz="1100" dirty="0" err="1">
                <a:solidFill>
                  <a:schemeClr val="tx1">
                    <a:lumMod val="65000"/>
                    <a:lumOff val="35000"/>
                  </a:schemeClr>
                </a:solidFill>
                <a:effectLst/>
              </a:rPr>
              <a:t>actividades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mineras</a:t>
            </a:r>
            <a:r>
              <a:rPr lang="en-US" sz="1100" dirty="0">
                <a:solidFill>
                  <a:schemeClr val="tx1">
                    <a:lumMod val="65000"/>
                    <a:lumOff val="35000"/>
                  </a:schemeClr>
                </a:solidFill>
                <a:effectLst/>
              </a:rPr>
              <a:t> son </a:t>
            </a:r>
            <a:r>
              <a:rPr lang="en-US" sz="1100" dirty="0" err="1">
                <a:solidFill>
                  <a:schemeClr val="tx1">
                    <a:lumMod val="65000"/>
                    <a:lumOff val="35000"/>
                  </a:schemeClr>
                </a:solidFill>
                <a:effectLst/>
              </a:rPr>
              <a:t>inherentemente</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naturaleza</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jerárquica</a:t>
            </a:r>
            <a:r>
              <a:rPr lang="en-US" sz="1100" dirty="0">
                <a:solidFill>
                  <a:schemeClr val="tx1">
                    <a:lumMod val="65000"/>
                    <a:lumOff val="35000"/>
                  </a:schemeClr>
                </a:solidFill>
                <a:effectLst/>
              </a:rPr>
              <a:t>, por lo que un </a:t>
            </a:r>
            <a:r>
              <a:rPr lang="en-US" sz="1100" dirty="0" err="1">
                <a:solidFill>
                  <a:schemeClr val="tx1">
                    <a:lumMod val="65000"/>
                    <a:lumOff val="35000"/>
                  </a:schemeClr>
                </a:solidFill>
                <a:effectLst/>
              </a:rPr>
              <a:t>esquema</a:t>
            </a:r>
            <a:r>
              <a:rPr lang="en-US" sz="1100" dirty="0">
                <a:solidFill>
                  <a:schemeClr val="tx1">
                    <a:lumMod val="65000"/>
                    <a:lumOff val="35000"/>
                  </a:schemeClr>
                </a:solidFill>
                <a:effectLst/>
              </a:rPr>
              <a:t> de base de </a:t>
            </a:r>
            <a:r>
              <a:rPr lang="en-US" sz="1100" dirty="0" err="1">
                <a:solidFill>
                  <a:schemeClr val="tx1">
                    <a:lumMod val="65000"/>
                    <a:lumOff val="35000"/>
                  </a:schemeClr>
                </a:solidFill>
                <a:effectLst/>
              </a:rPr>
              <a:t>datos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relacional</a:t>
            </a:r>
            <a:r>
              <a:rPr lang="en-US" sz="1100" dirty="0">
                <a:solidFill>
                  <a:schemeClr val="tx1">
                    <a:lumMod val="65000"/>
                    <a:lumOff val="35000"/>
                  </a:schemeClr>
                </a:solidFill>
                <a:effectLst/>
              </a:rPr>
              <a:t> es un </a:t>
            </a:r>
            <a:r>
              <a:rPr lang="en-US" sz="1100" dirty="0" err="1">
                <a:solidFill>
                  <a:schemeClr val="tx1">
                    <a:lumMod val="65000"/>
                    <a:lumOff val="35000"/>
                  </a:schemeClr>
                </a:solidFill>
                <a:effectLst/>
              </a:rPr>
              <a:t>mecanismo</a:t>
            </a:r>
            <a:r>
              <a:rPr lang="en-US" sz="1100" dirty="0">
                <a:solidFill>
                  <a:schemeClr val="tx1">
                    <a:lumMod val="65000"/>
                    <a:lumOff val="35000"/>
                  </a:schemeClr>
                </a:solidFill>
                <a:effectLst/>
              </a:rPr>
              <a:t> ideal para </a:t>
            </a:r>
            <a:r>
              <a:rPr lang="en-US" sz="1100" dirty="0" err="1">
                <a:solidFill>
                  <a:schemeClr val="tx1">
                    <a:lumMod val="65000"/>
                    <a:lumOff val="35000"/>
                  </a:schemeClr>
                </a:solidFill>
                <a:effectLst/>
              </a:rPr>
              <a:t>el</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almacenamiento</a:t>
            </a:r>
            <a:r>
              <a:rPr lang="en-US" sz="1100" dirty="0">
                <a:solidFill>
                  <a:schemeClr val="tx1">
                    <a:lumMod val="65000"/>
                    <a:lumOff val="35000"/>
                  </a:schemeClr>
                </a:solidFill>
                <a:effectLst/>
              </a:rPr>
              <a:t> y la </a:t>
            </a:r>
            <a:r>
              <a:rPr lang="en-US" sz="1100" dirty="0" err="1">
                <a:solidFill>
                  <a:schemeClr val="tx1">
                    <a:lumMod val="65000"/>
                    <a:lumOff val="35000"/>
                  </a:schemeClr>
                </a:solidFill>
                <a:effectLst/>
              </a:rPr>
              <a:t>manipulación</a:t>
            </a:r>
            <a:r>
              <a:rPr lang="en-US" sz="1100" dirty="0">
                <a:solidFill>
                  <a:schemeClr val="tx1">
                    <a:lumMod val="65000"/>
                    <a:lumOff val="35000"/>
                  </a:schemeClr>
                </a:solidFill>
                <a:effectLst/>
              </a:rPr>
              <a:t> de </a:t>
            </a:r>
            <a:r>
              <a:rPr lang="en-US" sz="1100" dirty="0" err="1">
                <a:solidFill>
                  <a:schemeClr val="tx1">
                    <a:lumMod val="65000"/>
                    <a:lumOff val="35000"/>
                  </a:schemeClr>
                </a:solidFill>
                <a:effectLst/>
              </a:rPr>
              <a:t>estos</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datos</a:t>
            </a:r>
            <a:r>
              <a:rPr lang="en-US" sz="1100" dirty="0">
                <a:solidFill>
                  <a:schemeClr val="tx1">
                    <a:lumMod val="65000"/>
                    <a:lumOff val="35000"/>
                  </a:schemeClr>
                </a:solidFill>
                <a:effectLst/>
              </a:rPr>
              <a:t>. Este es </a:t>
            </a:r>
            <a:r>
              <a:rPr lang="en-US" sz="1100" dirty="0" err="1">
                <a:solidFill>
                  <a:schemeClr val="tx1">
                    <a:lumMod val="65000"/>
                    <a:lumOff val="35000"/>
                  </a:schemeClr>
                </a:solidFill>
                <a:effectLst/>
              </a:rPr>
              <a:t>el</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esquema</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adoptado</a:t>
            </a:r>
            <a:r>
              <a:rPr lang="en-US" sz="1100" dirty="0">
                <a:solidFill>
                  <a:schemeClr val="tx1">
                    <a:lumMod val="65000"/>
                    <a:lumOff val="35000"/>
                  </a:schemeClr>
                </a:solidFill>
                <a:effectLst/>
              </a:rPr>
              <a:t> por </a:t>
            </a:r>
            <a:r>
              <a:rPr lang="en-US" sz="1100" dirty="0" err="1">
                <a:solidFill>
                  <a:schemeClr val="tx1">
                    <a:lumMod val="65000"/>
                    <a:lumOff val="35000"/>
                  </a:schemeClr>
                </a:solidFill>
                <a:effectLst/>
              </a:rPr>
              <a:t>el</a:t>
            </a:r>
            <a:r>
              <a:rPr lang="en-US" sz="1100" dirty="0">
                <a:solidFill>
                  <a:schemeClr val="tx1">
                    <a:lumMod val="65000"/>
                    <a:lumOff val="35000"/>
                  </a:schemeClr>
                </a:solidFill>
                <a:effectLst/>
              </a:rPr>
              <a:t> BMS. Como se </a:t>
            </a:r>
            <a:r>
              <a:rPr lang="en-US" sz="1100" dirty="0" err="1">
                <a:solidFill>
                  <a:schemeClr val="tx1">
                    <a:lumMod val="65000"/>
                    <a:lumOff val="35000"/>
                  </a:schemeClr>
                </a:solidFill>
                <a:effectLst/>
              </a:rPr>
              <a:t>crea</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cada</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objeto</a:t>
            </a:r>
            <a:r>
              <a:rPr lang="en-US" sz="1100" dirty="0">
                <a:solidFill>
                  <a:schemeClr val="tx1">
                    <a:lumMod val="65000"/>
                    <a:lumOff val="35000"/>
                  </a:schemeClr>
                </a:solidFill>
                <a:effectLst/>
              </a:rPr>
              <a:t> </a:t>
            </a:r>
            <a:r>
              <a:rPr lang="en-US" sz="1100" dirty="0" err="1">
                <a:solidFill>
                  <a:schemeClr val="tx1">
                    <a:lumMod val="65000"/>
                    <a:lumOff val="35000"/>
                  </a:schemeClr>
                </a:solidFill>
                <a:effectLst/>
              </a:rPr>
              <a:t>en</a:t>
            </a:r>
            <a:r>
              <a:rPr lang="en-US" sz="1100" dirty="0">
                <a:solidFill>
                  <a:schemeClr val="tx1">
                    <a:lumMod val="65000"/>
                    <a:lumOff val="35000"/>
                  </a:schemeClr>
                </a:solidFill>
                <a:effectLst/>
              </a:rPr>
              <a:t> una </a:t>
            </a:r>
            <a:r>
              <a:rPr lang="en-US" sz="1100" dirty="0" err="1">
                <a:solidFill>
                  <a:schemeClr val="tx1">
                    <a:lumMod val="65000"/>
                    <a:lumOff val="35000"/>
                  </a:schemeClr>
                </a:solidFill>
                <a:effectLst/>
              </a:rPr>
              <a:t>tabla</a:t>
            </a:r>
            <a:r>
              <a:rPr lang="en-US" sz="1100" dirty="0">
                <a:solidFill>
                  <a:schemeClr val="tx1">
                    <a:lumMod val="65000"/>
                    <a:lumOff val="35000"/>
                  </a:schemeClr>
                </a:solidFill>
                <a:effectLst/>
              </a:rPr>
              <a:t> principal y se le </a:t>
            </a:r>
            <a:r>
              <a:rPr lang="en-US" sz="1100" dirty="0" err="1">
                <a:solidFill>
                  <a:schemeClr val="tx1">
                    <a:lumMod val="65000"/>
                    <a:lumOff val="35000"/>
                  </a:schemeClr>
                </a:solidFill>
                <a:effectLst/>
              </a:rPr>
              <a:t>asigna</a:t>
            </a:r>
            <a:r>
              <a:rPr lang="en-US" sz="1100" dirty="0">
                <a:solidFill>
                  <a:schemeClr val="tx1">
                    <a:lumMod val="65000"/>
                    <a:lumOff val="35000"/>
                  </a:schemeClr>
                </a:solidFill>
                <a:effectLst/>
              </a:rPr>
              <a:t> un </a:t>
            </a:r>
            <a:r>
              <a:rPr lang="en-US" sz="1100" dirty="0" err="1">
                <a:solidFill>
                  <a:schemeClr val="tx1">
                    <a:lumMod val="65000"/>
                    <a:lumOff val="35000"/>
                  </a:schemeClr>
                </a:solidFill>
                <a:effectLst/>
              </a:rPr>
              <a:t>único</a:t>
            </a:r>
            <a:r>
              <a:rPr lang="en-US" sz="1100" dirty="0">
                <a:solidFill>
                  <a:schemeClr val="tx1">
                    <a:lumMod val="65000"/>
                    <a:lumOff val="35000"/>
                  </a:schemeClr>
                </a:solidFill>
                <a:effectLst/>
              </a:rPr>
              <a:t> ID.</a:t>
            </a:r>
          </a:p>
        </p:txBody>
      </p:sp>
      <p:pic>
        <p:nvPicPr>
          <p:cNvPr id="9" name="Imagen 8" descr="Interfaz de usuario gráfica&#10;&#10;Descripción generada automáticamente">
            <a:extLst>
              <a:ext uri="{FF2B5EF4-FFF2-40B4-BE49-F238E27FC236}">
                <a16:creationId xmlns:a16="http://schemas.microsoft.com/office/drawing/2014/main" id="{A4859E38-2048-4DED-B56F-FDD66209487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279472" y="901552"/>
            <a:ext cx="5995465" cy="5081156"/>
          </a:xfrm>
          <a:prstGeom prst="rect">
            <a:avLst/>
          </a:prstGeom>
          <a:noFill/>
        </p:spPr>
      </p:pic>
    </p:spTree>
    <p:extLst>
      <p:ext uri="{BB962C8B-B14F-4D97-AF65-F5344CB8AC3E}">
        <p14:creationId xmlns:p14="http://schemas.microsoft.com/office/powerpoint/2010/main" val="2365713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605197" y="382385"/>
            <a:ext cx="3111669" cy="899780"/>
          </a:xfrm>
        </p:spPr>
        <p:txBody>
          <a:bodyPr vert="horz" lIns="91440" tIns="45720" rIns="91440" bIns="45720" rtlCol="0" anchor="b">
            <a:normAutofit/>
          </a:bodyPr>
          <a:lstStyle/>
          <a:p>
            <a:r>
              <a:rPr lang="en-US" sz="2000" b="1" dirty="0">
                <a:solidFill>
                  <a:schemeClr val="accent6">
                    <a:lumMod val="50000"/>
                  </a:schemeClr>
                </a:solidFill>
              </a:rPr>
              <a:t>7.3 INTRODUCCIÓN AL SOFTWARE JK-SIMBLAST</a:t>
            </a:r>
          </a:p>
        </p:txBody>
      </p:sp>
      <p:sp>
        <p:nvSpPr>
          <p:cNvPr id="6" name="CuadroTexto 5">
            <a:extLst>
              <a:ext uri="{FF2B5EF4-FFF2-40B4-BE49-F238E27FC236}">
                <a16:creationId xmlns:a16="http://schemas.microsoft.com/office/drawing/2014/main" id="{32793FDE-458E-4867-80DD-3DFEFA8F5D68}"/>
              </a:ext>
            </a:extLst>
          </p:cNvPr>
          <p:cNvSpPr txBox="1"/>
          <p:nvPr/>
        </p:nvSpPr>
        <p:spPr>
          <a:xfrm>
            <a:off x="605197" y="1613434"/>
            <a:ext cx="3111668" cy="4594953"/>
          </a:xfrm>
          <a:prstGeom prst="rect">
            <a:avLst/>
          </a:prstGeom>
        </p:spPr>
        <p:txBody>
          <a:bodyPr vert="horz" lIns="91440" tIns="45720" rIns="91440" bIns="45720" rtlCol="0">
            <a:normAutofit/>
          </a:bodyPr>
          <a:lstStyle/>
          <a:p>
            <a:pPr indent="-228600" defTabSz="914400">
              <a:lnSpc>
                <a:spcPct val="110000"/>
              </a:lnSpc>
              <a:spcBef>
                <a:spcPts val="700"/>
              </a:spcBef>
              <a:spcAft>
                <a:spcPts val="1200"/>
              </a:spcAft>
              <a:buClr>
                <a:schemeClr val="tx2"/>
              </a:buClr>
            </a:pPr>
            <a:r>
              <a:rPr lang="en-US" sz="1500">
                <a:solidFill>
                  <a:schemeClr val="tx1">
                    <a:lumMod val="65000"/>
                    <a:lumOff val="35000"/>
                  </a:schemeClr>
                </a:solidFill>
                <a:effectLst/>
              </a:rPr>
              <a:t>Hay muchos objetos de información disponibles en el programa de BMS, incluyendo: Mina, Geotécnico de dominio, explosiva de fragmentación, Costos, Estudio Point, Bench fotografías, videos, gráficos y archivos genérico. . Una base de datos BMS se genera automáticamente y se muestra en una vista de árbol Además de las funciones de datos de gestión, tales como buscar, filtrar, la transferencia y guardar, el BMS también incorpora herramientas adicionales para la evaluación de datos y presentación de informes: 3D Voladura visualización y reportes de cumplimiento.</a:t>
            </a:r>
          </a:p>
        </p:txBody>
      </p:sp>
      <p:pic>
        <p:nvPicPr>
          <p:cNvPr id="7" name="Imagen 6">
            <a:extLst>
              <a:ext uri="{FF2B5EF4-FFF2-40B4-BE49-F238E27FC236}">
                <a16:creationId xmlns:a16="http://schemas.microsoft.com/office/drawing/2014/main" id="{40EE9258-2544-4397-96F6-A72DC87D34D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819012" y="1286933"/>
            <a:ext cx="5860256" cy="4277987"/>
          </a:xfrm>
          <a:prstGeom prst="rect">
            <a:avLst/>
          </a:prstGeom>
          <a:noFill/>
        </p:spPr>
      </p:pic>
    </p:spTree>
    <p:extLst>
      <p:ext uri="{BB962C8B-B14F-4D97-AF65-F5344CB8AC3E}">
        <p14:creationId xmlns:p14="http://schemas.microsoft.com/office/powerpoint/2010/main" val="177535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200926"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2115127" y="1261165"/>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8EE7176F-57B4-4ECF-930E-6812C5115AB8}"/>
              </a:ext>
            </a:extLst>
          </p:cNvPr>
          <p:cNvPicPr>
            <a:picLocks noChangeAspect="1"/>
          </p:cNvPicPr>
          <p:nvPr/>
        </p:nvPicPr>
        <p:blipFill>
          <a:blip r:embed="rId2"/>
          <a:stretch>
            <a:fillRect/>
          </a:stretch>
        </p:blipFill>
        <p:spPr>
          <a:xfrm>
            <a:off x="5858024" y="1749756"/>
            <a:ext cx="5611368" cy="4747260"/>
          </a:xfrm>
          <a:prstGeom prst="rect">
            <a:avLst/>
          </a:prstGeom>
        </p:spPr>
      </p:pic>
      <p:graphicFrame>
        <p:nvGraphicFramePr>
          <p:cNvPr id="11" name="CuadroTexto 8">
            <a:extLst>
              <a:ext uri="{FF2B5EF4-FFF2-40B4-BE49-F238E27FC236}">
                <a16:creationId xmlns:a16="http://schemas.microsoft.com/office/drawing/2014/main" id="{6C43B207-33F7-AC40-0F0D-BE86D5292D56}"/>
              </a:ext>
            </a:extLst>
          </p:cNvPr>
          <p:cNvGraphicFramePr/>
          <p:nvPr>
            <p:extLst>
              <p:ext uri="{D42A27DB-BD31-4B8C-83A1-F6EECF244321}">
                <p14:modId xmlns:p14="http://schemas.microsoft.com/office/powerpoint/2010/main" val="2464100906"/>
              </p:ext>
            </p:extLst>
          </p:nvPr>
        </p:nvGraphicFramePr>
        <p:xfrm>
          <a:off x="1316784" y="1261165"/>
          <a:ext cx="4202546" cy="4003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8380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622267"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188EC627-A63F-47C1-B30E-96F2E6E76D95}"/>
              </a:ext>
            </a:extLst>
          </p:cNvPr>
          <p:cNvPicPr>
            <a:picLocks noChangeAspect="1"/>
          </p:cNvPicPr>
          <p:nvPr/>
        </p:nvPicPr>
        <p:blipFill>
          <a:blip r:embed="rId2"/>
          <a:stretch>
            <a:fillRect/>
          </a:stretch>
        </p:blipFill>
        <p:spPr>
          <a:xfrm>
            <a:off x="925807" y="1562401"/>
            <a:ext cx="5611368" cy="5413248"/>
          </a:xfrm>
          <a:prstGeom prst="rect">
            <a:avLst/>
          </a:prstGeom>
        </p:spPr>
      </p:pic>
      <p:pic>
        <p:nvPicPr>
          <p:cNvPr id="5" name="Imagen 4">
            <a:extLst>
              <a:ext uri="{FF2B5EF4-FFF2-40B4-BE49-F238E27FC236}">
                <a16:creationId xmlns:a16="http://schemas.microsoft.com/office/drawing/2014/main" id="{EB74139C-73F0-470F-A312-0DA3B2E9384F}"/>
              </a:ext>
            </a:extLst>
          </p:cNvPr>
          <p:cNvPicPr>
            <a:picLocks noChangeAspect="1"/>
          </p:cNvPicPr>
          <p:nvPr/>
        </p:nvPicPr>
        <p:blipFill>
          <a:blip r:embed="rId3"/>
          <a:stretch>
            <a:fillRect/>
          </a:stretch>
        </p:blipFill>
        <p:spPr>
          <a:xfrm>
            <a:off x="6537175" y="1566973"/>
            <a:ext cx="5377734" cy="5408676"/>
          </a:xfrm>
          <a:prstGeom prst="rect">
            <a:avLst/>
          </a:prstGeom>
        </p:spPr>
      </p:pic>
    </p:spTree>
    <p:extLst>
      <p:ext uri="{BB962C8B-B14F-4D97-AF65-F5344CB8AC3E}">
        <p14:creationId xmlns:p14="http://schemas.microsoft.com/office/powerpoint/2010/main" val="2304048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613303"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0319DA0A-D5D8-4E02-9F3A-972F92CC72E2}"/>
              </a:ext>
            </a:extLst>
          </p:cNvPr>
          <p:cNvSpPr txBox="1"/>
          <p:nvPr/>
        </p:nvSpPr>
        <p:spPr>
          <a:xfrm>
            <a:off x="1348509" y="1562401"/>
            <a:ext cx="6096000" cy="369332"/>
          </a:xfrm>
          <a:prstGeom prst="rect">
            <a:avLst/>
          </a:prstGeom>
          <a:noFill/>
        </p:spPr>
        <p:txBody>
          <a:bodyPr wrap="square">
            <a:spAutoFit/>
          </a:bodyPr>
          <a:lstStyle/>
          <a:p>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HERRAMIENTAS DE ANÁLISIS</a:t>
            </a:r>
            <a:endParaRPr lang="es-PE" dirty="0"/>
          </a:p>
        </p:txBody>
      </p:sp>
      <p:sp>
        <p:nvSpPr>
          <p:cNvPr id="9" name="CuadroTexto 8">
            <a:extLst>
              <a:ext uri="{FF2B5EF4-FFF2-40B4-BE49-F238E27FC236}">
                <a16:creationId xmlns:a16="http://schemas.microsoft.com/office/drawing/2014/main" id="{5487BA96-2A23-47C9-A5DB-E2E7FF5D7BAE}"/>
              </a:ext>
            </a:extLst>
          </p:cNvPr>
          <p:cNvSpPr txBox="1"/>
          <p:nvPr/>
        </p:nvSpPr>
        <p:spPr>
          <a:xfrm>
            <a:off x="1265381" y="2052392"/>
            <a:ext cx="3925455" cy="3564887"/>
          </a:xfrm>
          <a:prstGeom prst="rect">
            <a:avLst/>
          </a:prstGeom>
          <a:noFill/>
        </p:spPr>
        <p:txBody>
          <a:bodyPr wrap="square">
            <a:spAutoFit/>
          </a:bodyPr>
          <a:lstStyle/>
          <a:p>
            <a:pPr algn="just">
              <a:lnSpc>
                <a:spcPts val="1500"/>
              </a:lnSpc>
              <a:spcAft>
                <a:spcPts val="1000"/>
              </a:spcAft>
            </a:pP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Explosiva Simulación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Con esta herramienta es posible analizar si el diseño explosión llevará a cabo de acuerdo a lo previsto.</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Alivio de Carga</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Permite la visualización de la detonación de las cubiertas anteriores a la que estamos analizando, a determinado si estos tendrán el tiempo suficiente para la explosión. El resultado gráfico muestra cada taladro con un color que representa la escala del éxito respetar su detonación.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B5B0A6FB-5EE6-4208-985D-E6C831BE788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68410" y="1683868"/>
            <a:ext cx="4759325" cy="3701415"/>
          </a:xfrm>
          <a:prstGeom prst="rect">
            <a:avLst/>
          </a:prstGeom>
          <a:noFill/>
          <a:ln>
            <a:noFill/>
          </a:ln>
        </p:spPr>
      </p:pic>
    </p:spTree>
    <p:extLst>
      <p:ext uri="{BB962C8B-B14F-4D97-AF65-F5344CB8AC3E}">
        <p14:creationId xmlns:p14="http://schemas.microsoft.com/office/powerpoint/2010/main" val="4261231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05726"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7E4481A8-2D31-468A-BD4A-BAB18710747C}"/>
              </a:ext>
            </a:extLst>
          </p:cNvPr>
          <p:cNvSpPr txBox="1"/>
          <p:nvPr/>
        </p:nvSpPr>
        <p:spPr>
          <a:xfrm>
            <a:off x="1570182" y="1658329"/>
            <a:ext cx="6096000" cy="294761"/>
          </a:xfrm>
          <a:prstGeom prst="rect">
            <a:avLst/>
          </a:prstGeom>
          <a:noFill/>
        </p:spPr>
        <p:txBody>
          <a:bodyPr wrap="square">
            <a:spAutoFit/>
          </a:bodyPr>
          <a:lstStyle/>
          <a:p>
            <a:pPr algn="just">
              <a:lnSpc>
                <a:spcPts val="1500"/>
              </a:lnSpc>
              <a:spcAft>
                <a:spcPts val="1000"/>
              </a:spcAft>
            </a:pP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Tiempo </a:t>
            </a: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Contour</a:t>
            </a: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Retícula</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02BAD3C2-3B28-4DFA-B240-D2F3BF6C665B}"/>
              </a:ext>
            </a:extLst>
          </p:cNvPr>
          <p:cNvSpPr txBox="1"/>
          <p:nvPr/>
        </p:nvSpPr>
        <p:spPr>
          <a:xfrm>
            <a:off x="1570182" y="3308661"/>
            <a:ext cx="4329430" cy="1256562"/>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Esta herramienta proporciona un gráfico y las secuencias de detonación taladro puede ser visualizado. Cada color representa una escala de tiempo, como ilustran en la siguiente figura:</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12">
            <a:extLst>
              <a:ext uri="{FF2B5EF4-FFF2-40B4-BE49-F238E27FC236}">
                <a16:creationId xmlns:a16="http://schemas.microsoft.com/office/drawing/2014/main" id="{4A07B560-1401-4469-9D04-5FC0B550E4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85163" y="2169677"/>
            <a:ext cx="5477163" cy="4000214"/>
          </a:xfrm>
          <a:prstGeom prst="rect">
            <a:avLst/>
          </a:prstGeom>
          <a:noFill/>
          <a:ln>
            <a:noFill/>
          </a:ln>
        </p:spPr>
      </p:pic>
    </p:spTree>
    <p:extLst>
      <p:ext uri="{BB962C8B-B14F-4D97-AF65-F5344CB8AC3E}">
        <p14:creationId xmlns:p14="http://schemas.microsoft.com/office/powerpoint/2010/main" val="2667252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487797"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9FB4B18C-6F97-479A-A644-63047278013F}"/>
              </a:ext>
            </a:extLst>
          </p:cNvPr>
          <p:cNvSpPr txBox="1"/>
          <p:nvPr/>
        </p:nvSpPr>
        <p:spPr>
          <a:xfrm>
            <a:off x="1440873" y="1695275"/>
            <a:ext cx="6096000" cy="294761"/>
          </a:xfrm>
          <a:prstGeom prst="rect">
            <a:avLst/>
          </a:prstGeom>
          <a:noFill/>
        </p:spPr>
        <p:txBody>
          <a:bodyPr wrap="square">
            <a:spAutoFit/>
          </a:bodyPr>
          <a:lstStyle/>
          <a:p>
            <a:pPr algn="just">
              <a:lnSpc>
                <a:spcPts val="1500"/>
              </a:lnSpc>
              <a:spcAft>
                <a:spcPts val="1000"/>
              </a:spcAft>
            </a:pP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Simulaciones de Montecarlo</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980B53AA-237E-40AC-8168-DE13DBEA7721}"/>
              </a:ext>
            </a:extLst>
          </p:cNvPr>
          <p:cNvSpPr txBox="1"/>
          <p:nvPr/>
        </p:nvSpPr>
        <p:spPr>
          <a:xfrm>
            <a:off x="1634836" y="3163768"/>
            <a:ext cx="4193310" cy="1833643"/>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 menudo es útil para simular las características de un experimento, antes de llevar a cabo. La técnica de Montecarlo es una fórmula probabilístico para generar distribución de probabilidad para las variables, tales como la secuencia de detonación explosión.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n 13">
            <a:extLst>
              <a:ext uri="{FF2B5EF4-FFF2-40B4-BE49-F238E27FC236}">
                <a16:creationId xmlns:a16="http://schemas.microsoft.com/office/drawing/2014/main" id="{586E0CD1-7CB1-4F73-AD80-DF95FE2B06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11529" y="1815815"/>
            <a:ext cx="5176907" cy="4455676"/>
          </a:xfrm>
          <a:prstGeom prst="rect">
            <a:avLst/>
          </a:prstGeom>
          <a:noFill/>
          <a:ln>
            <a:noFill/>
          </a:ln>
        </p:spPr>
      </p:pic>
    </p:spTree>
    <p:extLst>
      <p:ext uri="{BB962C8B-B14F-4D97-AF65-F5344CB8AC3E}">
        <p14:creationId xmlns:p14="http://schemas.microsoft.com/office/powerpoint/2010/main" val="3937701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86408"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A3E9A53B-7013-4F16-82CD-9445CF5C9A44}"/>
              </a:ext>
            </a:extLst>
          </p:cNvPr>
          <p:cNvSpPr txBox="1"/>
          <p:nvPr/>
        </p:nvSpPr>
        <p:spPr>
          <a:xfrm>
            <a:off x="1348510" y="1562401"/>
            <a:ext cx="7121236" cy="369332"/>
          </a:xfrm>
          <a:prstGeom prst="rect">
            <a:avLst/>
          </a:prstGeom>
          <a:noFill/>
        </p:spPr>
        <p:txBody>
          <a:bodyPr wrap="square">
            <a:spAutoFit/>
          </a:bodyPr>
          <a:lstStyle/>
          <a:p>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Estimación de la fragmentación (</a:t>
            </a: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Kuz-Ram</a:t>
            </a: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y JKMRC)</a:t>
            </a:r>
            <a:endParaRPr lang="es-PE" dirty="0"/>
          </a:p>
        </p:txBody>
      </p:sp>
      <p:sp>
        <p:nvSpPr>
          <p:cNvPr id="12" name="CuadroTexto 11">
            <a:extLst>
              <a:ext uri="{FF2B5EF4-FFF2-40B4-BE49-F238E27FC236}">
                <a16:creationId xmlns:a16="http://schemas.microsoft.com/office/drawing/2014/main" id="{4D9002B2-E2DF-4896-9A8C-0D343695E2DE}"/>
              </a:ext>
            </a:extLst>
          </p:cNvPr>
          <p:cNvSpPr txBox="1"/>
          <p:nvPr/>
        </p:nvSpPr>
        <p:spPr>
          <a:xfrm>
            <a:off x="1348510" y="2151597"/>
            <a:ext cx="3666835" cy="1769523"/>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Hay dos opciones para estimar la distribución del tamaño antes de la detonación: los modelos </a:t>
            </a:r>
            <a:r>
              <a:rPr lang="es-PE" sz="1800"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Kuz-Ram</a:t>
            </a: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y JKMRC.</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Material de fragmentación Estimación antes de voladura, con el modelo de </a:t>
            </a:r>
            <a:r>
              <a:rPr lang="es-PE" sz="1800"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Kuz-Ram</a:t>
            </a: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12">
            <a:extLst>
              <a:ext uri="{FF2B5EF4-FFF2-40B4-BE49-F238E27FC236}">
                <a16:creationId xmlns:a16="http://schemas.microsoft.com/office/drawing/2014/main" id="{929D4018-1F59-4BD8-B7FD-F74B8066494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79246" y="2366327"/>
            <a:ext cx="5640099" cy="4080655"/>
          </a:xfrm>
          <a:prstGeom prst="rect">
            <a:avLst/>
          </a:prstGeom>
          <a:noFill/>
          <a:ln>
            <a:noFill/>
          </a:ln>
        </p:spPr>
      </p:pic>
    </p:spTree>
    <p:extLst>
      <p:ext uri="{BB962C8B-B14F-4D97-AF65-F5344CB8AC3E}">
        <p14:creationId xmlns:p14="http://schemas.microsoft.com/office/powerpoint/2010/main" val="118383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95373"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A3E9A53B-7013-4F16-82CD-9445CF5C9A44}"/>
              </a:ext>
            </a:extLst>
          </p:cNvPr>
          <p:cNvSpPr txBox="1"/>
          <p:nvPr/>
        </p:nvSpPr>
        <p:spPr>
          <a:xfrm>
            <a:off x="1348510" y="1562401"/>
            <a:ext cx="7121236" cy="369332"/>
          </a:xfrm>
          <a:prstGeom prst="rect">
            <a:avLst/>
          </a:prstGeom>
          <a:noFill/>
        </p:spPr>
        <p:txBody>
          <a:bodyPr wrap="square">
            <a:spAutoFit/>
          </a:bodyPr>
          <a:lstStyle/>
          <a:p>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Estimación de la fragmentación (</a:t>
            </a: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Kuz-Ram</a:t>
            </a: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y JKMRC)</a:t>
            </a:r>
            <a:endParaRPr lang="es-PE" dirty="0"/>
          </a:p>
        </p:txBody>
      </p:sp>
      <p:sp>
        <p:nvSpPr>
          <p:cNvPr id="9" name="CuadroTexto 8">
            <a:extLst>
              <a:ext uri="{FF2B5EF4-FFF2-40B4-BE49-F238E27FC236}">
                <a16:creationId xmlns:a16="http://schemas.microsoft.com/office/drawing/2014/main" id="{ED4C74BA-8256-4AB6-8C9D-0179696879AE}"/>
              </a:ext>
            </a:extLst>
          </p:cNvPr>
          <p:cNvSpPr txBox="1"/>
          <p:nvPr/>
        </p:nvSpPr>
        <p:spPr>
          <a:xfrm>
            <a:off x="1190341" y="3890426"/>
            <a:ext cx="4317850" cy="679481"/>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Material de fragmentación Estimación antes de voladura, con el modelo JKMRC.</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CB4A8872-1BA0-462E-A016-412745BD07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08191" y="2351087"/>
            <a:ext cx="6157336" cy="4437640"/>
          </a:xfrm>
          <a:prstGeom prst="rect">
            <a:avLst/>
          </a:prstGeom>
          <a:noFill/>
          <a:ln>
            <a:noFill/>
          </a:ln>
        </p:spPr>
      </p:pic>
    </p:spTree>
    <p:extLst>
      <p:ext uri="{BB962C8B-B14F-4D97-AF65-F5344CB8AC3E}">
        <p14:creationId xmlns:p14="http://schemas.microsoft.com/office/powerpoint/2010/main" val="2439604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41585"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2DBech</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E048FA46-24D8-4C7E-B357-982510EB1325}"/>
              </a:ext>
            </a:extLst>
          </p:cNvPr>
          <p:cNvSpPr txBox="1"/>
          <p:nvPr/>
        </p:nvSpPr>
        <p:spPr>
          <a:xfrm>
            <a:off x="1122368" y="1630620"/>
            <a:ext cx="6096000" cy="294761"/>
          </a:xfrm>
          <a:prstGeom prst="rect">
            <a:avLst/>
          </a:prstGeom>
          <a:noFill/>
        </p:spPr>
        <p:txBody>
          <a:bodyPr wrap="square">
            <a:spAutoFit/>
          </a:bodyPr>
          <a:lstStyle/>
          <a:p>
            <a:pPr algn="just">
              <a:lnSpc>
                <a:spcPts val="1500"/>
              </a:lnSpc>
              <a:spcAft>
                <a:spcPts val="1000"/>
              </a:spcAft>
            </a:pP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Explosive</a:t>
            </a:r>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Energy </a:t>
            </a:r>
            <a:r>
              <a:rPr lang="es-PE" sz="1800" b="1"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Distribution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D62C8DD4-B421-4DD0-9C03-C3F40D3F533A}"/>
              </a:ext>
            </a:extLst>
          </p:cNvPr>
          <p:cNvSpPr txBox="1"/>
          <p:nvPr/>
        </p:nvSpPr>
        <p:spPr>
          <a:xfrm>
            <a:off x="1214731" y="2821613"/>
            <a:ext cx="4650360" cy="2282484"/>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2DBench incorpora dos métodos para calcular y mostrar el explosivo Distribución de energía en el espacio 3D:</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3D Distribución de energía estática. </a:t>
            </a:r>
            <a:b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b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Dynamic Energy </a:t>
            </a:r>
            <a:r>
              <a:rPr lang="es-PE" sz="1800"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Distribution</a:t>
            </a: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4D.</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El 4D explosivo Distribución de energía difiere de un cálculo 3D, en que el momento de detonación se considera como la cuarta dimensión.</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Imagen 13">
            <a:extLst>
              <a:ext uri="{FF2B5EF4-FFF2-40B4-BE49-F238E27FC236}">
                <a16:creationId xmlns:a16="http://schemas.microsoft.com/office/drawing/2014/main" id="{8543B791-D643-42BB-90C3-AC2F72C579E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64756" y="1778000"/>
            <a:ext cx="5968626" cy="4576618"/>
          </a:xfrm>
          <a:prstGeom prst="rect">
            <a:avLst/>
          </a:prstGeom>
          <a:noFill/>
          <a:ln>
            <a:noFill/>
          </a:ln>
        </p:spPr>
      </p:pic>
    </p:spTree>
    <p:extLst>
      <p:ext uri="{BB962C8B-B14F-4D97-AF65-F5344CB8AC3E}">
        <p14:creationId xmlns:p14="http://schemas.microsoft.com/office/powerpoint/2010/main" val="3903143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1122368" y="212437"/>
            <a:ext cx="8559514" cy="807410"/>
          </a:xfrm>
          <a:solidFill>
            <a:srgbClr val="006666"/>
          </a:solidFill>
        </p:spPr>
        <p:txBody>
          <a:bodyPr>
            <a:noAutofit/>
          </a:bodyPr>
          <a:lstStyle/>
          <a:p>
            <a:pPr algn="ctr"/>
            <a:r>
              <a:rPr lang="es-ES" sz="2800" dirty="0">
                <a:solidFill>
                  <a:schemeClr val="bg2"/>
                </a:solidFill>
              </a:rPr>
              <a:t>7.3 INTRODUCCIÓN AL SOFTWARE JK-SIMBLAST</a:t>
            </a:r>
            <a:endParaRPr lang="es-PE" sz="2800" dirty="0">
              <a:solidFill>
                <a:schemeClr val="bg2"/>
              </a:solidFill>
            </a:endParaRPr>
          </a:p>
        </p:txBody>
      </p:sp>
      <p:sp>
        <p:nvSpPr>
          <p:cNvPr id="8" name="CuadroTexto 7">
            <a:extLst>
              <a:ext uri="{FF2B5EF4-FFF2-40B4-BE49-F238E27FC236}">
                <a16:creationId xmlns:a16="http://schemas.microsoft.com/office/drawing/2014/main" id="{328C39FC-FCA6-49C1-B93D-E814F11A0456}"/>
              </a:ext>
            </a:extLst>
          </p:cNvPr>
          <p:cNvSpPr txBox="1"/>
          <p:nvPr/>
        </p:nvSpPr>
        <p:spPr>
          <a:xfrm>
            <a:off x="1995054" y="1140506"/>
            <a:ext cx="6096000" cy="301236"/>
          </a:xfrm>
          <a:prstGeom prst="rect">
            <a:avLst/>
          </a:prstGeom>
          <a:solidFill>
            <a:srgbClr val="006666"/>
          </a:solidFill>
        </p:spPr>
        <p:txBody>
          <a:bodyPr wrap="square">
            <a:spAutoFit/>
          </a:bodyPr>
          <a:lstStyle/>
          <a:p>
            <a:pPr algn="ctr">
              <a:lnSpc>
                <a:spcPts val="1500"/>
              </a:lnSpc>
              <a:spcAft>
                <a:spcPts val="1000"/>
              </a:spcAft>
            </a:pPr>
            <a:r>
              <a:rPr lang="es-PE" sz="2000" b="1" dirty="0">
                <a:solidFill>
                  <a:schemeClr val="bg2"/>
                </a:solidFill>
                <a:effectLst/>
                <a:latin typeface="Verdana" panose="020B0604030504040204" pitchFamily="34" charset="0"/>
                <a:ea typeface="Times New Roman" panose="02020603050405020304" pitchFamily="18" charset="0"/>
                <a:cs typeface="Times New Roman" panose="02020603050405020304" pitchFamily="18" charset="0"/>
              </a:rPr>
              <a:t>2DFace</a:t>
            </a:r>
            <a:endParaRPr lang="es-PE" sz="3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4D6772D7-CCC5-420D-98E7-3FC011412B99}"/>
              </a:ext>
            </a:extLst>
          </p:cNvPr>
          <p:cNvSpPr txBox="1"/>
          <p:nvPr/>
        </p:nvSpPr>
        <p:spPr>
          <a:xfrm>
            <a:off x="1644073" y="1713406"/>
            <a:ext cx="3325091" cy="369332"/>
          </a:xfrm>
          <a:prstGeom prst="rect">
            <a:avLst/>
          </a:prstGeom>
          <a:noFill/>
        </p:spPr>
        <p:txBody>
          <a:bodyPr wrap="square">
            <a:spAutoFit/>
          </a:bodyPr>
          <a:lstStyle/>
          <a:p>
            <a:r>
              <a:rPr lang="es-PE" sz="1800" b="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Análisis de Vibración</a:t>
            </a:r>
            <a:endParaRPr lang="es-PE" dirty="0"/>
          </a:p>
        </p:txBody>
      </p:sp>
      <p:sp>
        <p:nvSpPr>
          <p:cNvPr id="10" name="CuadroTexto 9">
            <a:extLst>
              <a:ext uri="{FF2B5EF4-FFF2-40B4-BE49-F238E27FC236}">
                <a16:creationId xmlns:a16="http://schemas.microsoft.com/office/drawing/2014/main" id="{38421910-1A3C-4484-A8D3-2E38ECA928CE}"/>
              </a:ext>
            </a:extLst>
          </p:cNvPr>
          <p:cNvSpPr txBox="1"/>
          <p:nvPr/>
        </p:nvSpPr>
        <p:spPr>
          <a:xfrm>
            <a:off x="1644073" y="2354402"/>
            <a:ext cx="2613891" cy="1833643"/>
          </a:xfrm>
          <a:prstGeom prst="rect">
            <a:avLst/>
          </a:prstGeom>
          <a:noFill/>
        </p:spPr>
        <p:txBody>
          <a:bodyPr wrap="square">
            <a:spAutoFit/>
          </a:bodyPr>
          <a:lstStyle/>
          <a:p>
            <a:pPr algn="just">
              <a:lnSpc>
                <a:spcPts val="1500"/>
              </a:lnSpc>
              <a:spcAft>
                <a:spcPts val="1000"/>
              </a:spcAft>
            </a:pP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Permite predecir el nivel de vibración, basado en el modelo Holmberg y </a:t>
            </a:r>
            <a:r>
              <a:rPr lang="es-PE" sz="1800" dirty="0" err="1">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Persson</a:t>
            </a:r>
            <a:r>
              <a:rPr lang="es-PE"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En la siguiente figura, el área roja representa el nivel de vibración más alta.</a:t>
            </a:r>
            <a:endParaRPr lang="es-PE"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2EE94DFB-AA4E-4C01-83D1-648C1208D31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54375" y="1811357"/>
            <a:ext cx="5972607" cy="4367769"/>
          </a:xfrm>
          <a:prstGeom prst="rect">
            <a:avLst/>
          </a:prstGeom>
          <a:noFill/>
          <a:ln>
            <a:noFill/>
          </a:ln>
        </p:spPr>
      </p:pic>
    </p:spTree>
    <p:extLst>
      <p:ext uri="{BB962C8B-B14F-4D97-AF65-F5344CB8AC3E}">
        <p14:creationId xmlns:p14="http://schemas.microsoft.com/office/powerpoint/2010/main" val="344159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7B7BA-0E7B-41D0-9B2A-0A2F34460852}"/>
              </a:ext>
            </a:extLst>
          </p:cNvPr>
          <p:cNvSpPr>
            <a:spLocks noGrp="1"/>
          </p:cNvSpPr>
          <p:nvPr>
            <p:ph type="title"/>
          </p:nvPr>
        </p:nvSpPr>
        <p:spPr>
          <a:xfrm>
            <a:off x="765051" y="382385"/>
            <a:ext cx="6015897" cy="1492132"/>
          </a:xfrm>
        </p:spPr>
        <p:txBody>
          <a:bodyPr vert="horz" lIns="91440" tIns="45720" rIns="91440" bIns="45720" rtlCol="0" anchor="t">
            <a:normAutofit/>
          </a:bodyPr>
          <a:lstStyle/>
          <a:p>
            <a:r>
              <a:rPr lang="en-US" sz="3200"/>
              <a:t>4.4 </a:t>
            </a:r>
            <a:r>
              <a:rPr lang="en-US" sz="3200" b="1"/>
              <a:t>Simulación de perforación y voladura en Jk- SIMBLAST</a:t>
            </a:r>
            <a:endParaRPr lang="en-US" sz="3200"/>
          </a:p>
        </p:txBody>
      </p:sp>
      <p:sp>
        <p:nvSpPr>
          <p:cNvPr id="8" name="CuadroTexto 7">
            <a:extLst>
              <a:ext uri="{FF2B5EF4-FFF2-40B4-BE49-F238E27FC236}">
                <a16:creationId xmlns:a16="http://schemas.microsoft.com/office/drawing/2014/main" id="{328C39FC-FCA6-49C1-B93D-E814F11A0456}"/>
              </a:ext>
            </a:extLst>
          </p:cNvPr>
          <p:cNvSpPr txBox="1"/>
          <p:nvPr/>
        </p:nvSpPr>
        <p:spPr>
          <a:xfrm>
            <a:off x="765051" y="2286001"/>
            <a:ext cx="6015897" cy="3593591"/>
          </a:xfrm>
          <a:prstGeom prst="rect">
            <a:avLst/>
          </a:prstGeom>
        </p:spPr>
        <p:txBody>
          <a:bodyPr vert="horz" lIns="91440" tIns="45720" rIns="91440" bIns="45720" rtlCol="0">
            <a:normAutofit/>
          </a:bodyPr>
          <a:lstStyle/>
          <a:p>
            <a:pPr indent="-228600" defTabSz="914400">
              <a:lnSpc>
                <a:spcPct val="110000"/>
              </a:lnSpc>
              <a:spcBef>
                <a:spcPts val="700"/>
              </a:spcBef>
              <a:spcAft>
                <a:spcPts val="1000"/>
              </a:spcAft>
              <a:buClr>
                <a:schemeClr val="tx2"/>
              </a:buClr>
            </a:pPr>
            <a:endParaRPr lang="en-US" b="1">
              <a:solidFill>
                <a:schemeClr val="tx1">
                  <a:lumMod val="65000"/>
                  <a:lumOff val="35000"/>
                </a:schemeClr>
              </a:solidFill>
              <a:effectLst/>
            </a:endParaRPr>
          </a:p>
          <a:p>
            <a:pPr indent="-228600" defTabSz="914400">
              <a:lnSpc>
                <a:spcPct val="110000"/>
              </a:lnSpc>
              <a:spcBef>
                <a:spcPts val="700"/>
              </a:spcBef>
              <a:spcAft>
                <a:spcPts val="1000"/>
              </a:spcAft>
              <a:buClr>
                <a:schemeClr val="tx2"/>
              </a:buClr>
            </a:pPr>
            <a:r>
              <a:rPr lang="en-US" b="1">
                <a:solidFill>
                  <a:schemeClr val="tx1">
                    <a:lumMod val="65000"/>
                    <a:lumOff val="35000"/>
                  </a:schemeClr>
                </a:solidFill>
                <a:effectLst/>
              </a:rPr>
              <a:t>Módulo 2DBech</a:t>
            </a:r>
          </a:p>
          <a:p>
            <a:pPr indent="-228600" defTabSz="914400">
              <a:lnSpc>
                <a:spcPct val="110000"/>
              </a:lnSpc>
              <a:spcBef>
                <a:spcPts val="700"/>
              </a:spcBef>
              <a:spcAft>
                <a:spcPts val="1000"/>
              </a:spcAft>
              <a:buClr>
                <a:schemeClr val="tx2"/>
              </a:buClr>
            </a:pPr>
            <a:endParaRPr lang="en-US">
              <a:solidFill>
                <a:schemeClr val="tx1">
                  <a:lumMod val="65000"/>
                  <a:lumOff val="35000"/>
                </a:schemeClr>
              </a:solidFill>
              <a:effectLst/>
            </a:endParaRPr>
          </a:p>
        </p:txBody>
      </p:sp>
      <p:pic>
        <p:nvPicPr>
          <p:cNvPr id="10" name="Picture 9" descr="Lanzamiento de cohete">
            <a:extLst>
              <a:ext uri="{FF2B5EF4-FFF2-40B4-BE49-F238E27FC236}">
                <a16:creationId xmlns:a16="http://schemas.microsoft.com/office/drawing/2014/main" id="{40003ED8-AEBF-9F21-2FDB-DED28397E5B2}"/>
              </a:ext>
            </a:extLst>
          </p:cNvPr>
          <p:cNvPicPr>
            <a:picLocks noChangeAspect="1"/>
          </p:cNvPicPr>
          <p:nvPr/>
        </p:nvPicPr>
        <p:blipFill rotWithShape="1">
          <a:blip r:embed="rId2"/>
          <a:srcRect l="40323" r="12936"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2639300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328C39FC-FCA6-49C1-B93D-E814F11A0456}"/>
              </a:ext>
            </a:extLst>
          </p:cNvPr>
          <p:cNvSpPr txBox="1"/>
          <p:nvPr/>
        </p:nvSpPr>
        <p:spPr>
          <a:xfrm>
            <a:off x="5195727" y="382385"/>
            <a:ext cx="6335338" cy="1492132"/>
          </a:xfrm>
          <a:prstGeom prst="rect">
            <a:avLst/>
          </a:prstGeom>
        </p:spPr>
        <p:txBody>
          <a:bodyPr vert="horz" lIns="91440" tIns="45720" rIns="91440" bIns="45720" rtlCol="0" anchor="t">
            <a:normAutofit/>
          </a:bodyPr>
          <a:lstStyle/>
          <a:p>
            <a:pPr defTabSz="914400">
              <a:lnSpc>
                <a:spcPct val="90000"/>
              </a:lnSpc>
              <a:spcBef>
                <a:spcPct val="0"/>
              </a:spcBef>
              <a:spcAft>
                <a:spcPts val="1000"/>
              </a:spcAft>
            </a:pPr>
            <a:endParaRPr lang="en-US" sz="2400" b="1" cap="all" spc="200">
              <a:solidFill>
                <a:schemeClr val="tx2"/>
              </a:solidFill>
              <a:effectLst/>
              <a:latin typeface="+mj-lt"/>
              <a:ea typeface="+mj-ea"/>
              <a:cs typeface="+mj-cs"/>
            </a:endParaRPr>
          </a:p>
          <a:p>
            <a:pPr defTabSz="914400">
              <a:lnSpc>
                <a:spcPct val="90000"/>
              </a:lnSpc>
              <a:spcBef>
                <a:spcPct val="0"/>
              </a:spcBef>
              <a:spcAft>
                <a:spcPts val="1000"/>
              </a:spcAft>
            </a:pPr>
            <a:endParaRPr lang="en-US" sz="2400" b="1" cap="all" spc="200">
              <a:solidFill>
                <a:schemeClr val="tx2"/>
              </a:solidFill>
              <a:effectLst/>
              <a:latin typeface="+mj-lt"/>
              <a:ea typeface="+mj-ea"/>
              <a:cs typeface="+mj-cs"/>
            </a:endParaRPr>
          </a:p>
          <a:p>
            <a:pPr defTabSz="914400">
              <a:lnSpc>
                <a:spcPct val="90000"/>
              </a:lnSpc>
              <a:spcBef>
                <a:spcPct val="0"/>
              </a:spcBef>
              <a:spcAft>
                <a:spcPts val="1000"/>
              </a:spcAft>
            </a:pPr>
            <a:r>
              <a:rPr lang="en-US" sz="2400" b="1" cap="all" spc="200">
                <a:solidFill>
                  <a:schemeClr val="tx2"/>
                </a:solidFill>
                <a:effectLst/>
                <a:latin typeface="+mj-lt"/>
                <a:ea typeface="+mj-ea"/>
                <a:cs typeface="+mj-cs"/>
              </a:rPr>
              <a:t>FIN</a:t>
            </a:r>
          </a:p>
          <a:p>
            <a:pPr defTabSz="914400">
              <a:lnSpc>
                <a:spcPct val="90000"/>
              </a:lnSpc>
              <a:spcBef>
                <a:spcPct val="0"/>
              </a:spcBef>
              <a:spcAft>
                <a:spcPts val="1000"/>
              </a:spcAft>
            </a:pPr>
            <a:endParaRPr lang="en-US" sz="2400" cap="all" spc="200">
              <a:solidFill>
                <a:schemeClr val="tx2"/>
              </a:solidFill>
              <a:effectLst/>
              <a:latin typeface="+mj-lt"/>
              <a:ea typeface="+mj-ea"/>
              <a:cs typeface="+mj-cs"/>
            </a:endParaRPr>
          </a:p>
        </p:txBody>
      </p:sp>
      <p:pic>
        <p:nvPicPr>
          <p:cNvPr id="10" name="Picture 9" descr="Jaque mate en una partida de ajedrez">
            <a:extLst>
              <a:ext uri="{FF2B5EF4-FFF2-40B4-BE49-F238E27FC236}">
                <a16:creationId xmlns:a16="http://schemas.microsoft.com/office/drawing/2014/main" id="{D7DA2221-F152-22B1-ABF1-BF68F57F5CED}"/>
              </a:ext>
            </a:extLst>
          </p:cNvPr>
          <p:cNvPicPr>
            <a:picLocks noChangeAspect="1"/>
          </p:cNvPicPr>
          <p:nvPr/>
        </p:nvPicPr>
        <p:blipFill rotWithShape="1">
          <a:blip r:embed="rId2"/>
          <a:srcRect l="25968" r="28479"/>
          <a:stretch/>
        </p:blipFill>
        <p:spPr>
          <a:xfrm>
            <a:off x="688434" y="-9525"/>
            <a:ext cx="4129822" cy="6867525"/>
          </a:xfrm>
          <a:prstGeom prst="rect">
            <a:avLst/>
          </a:prstGeom>
        </p:spPr>
      </p:pic>
      <p:sp>
        <p:nvSpPr>
          <p:cNvPr id="6" name="CuadroTexto 5">
            <a:extLst>
              <a:ext uri="{FF2B5EF4-FFF2-40B4-BE49-F238E27FC236}">
                <a16:creationId xmlns:a16="http://schemas.microsoft.com/office/drawing/2014/main" id="{08713153-60EC-441A-9C64-D1F2B05AECE1}"/>
              </a:ext>
            </a:extLst>
          </p:cNvPr>
          <p:cNvSpPr txBox="1"/>
          <p:nvPr/>
        </p:nvSpPr>
        <p:spPr>
          <a:xfrm>
            <a:off x="5195727" y="2286001"/>
            <a:ext cx="6335338" cy="3593591"/>
          </a:xfrm>
          <a:prstGeom prst="rect">
            <a:avLst/>
          </a:prstGeom>
        </p:spPr>
        <p:txBody>
          <a:bodyPr vert="horz" lIns="91440" tIns="45720" rIns="91440" bIns="45720" rtlCol="0">
            <a:normAutofit/>
          </a:bodyPr>
          <a:lstStyle/>
          <a:p>
            <a:pPr indent="-228600" defTabSz="914400">
              <a:lnSpc>
                <a:spcPct val="110000"/>
              </a:lnSpc>
              <a:spcBef>
                <a:spcPts val="700"/>
              </a:spcBef>
              <a:spcAft>
                <a:spcPts val="1000"/>
              </a:spcAft>
              <a:buClr>
                <a:schemeClr val="tx2"/>
              </a:buClr>
            </a:pPr>
            <a:r>
              <a:rPr lang="en-US" b="1">
                <a:solidFill>
                  <a:schemeClr val="tx1">
                    <a:lumMod val="65000"/>
                    <a:lumOff val="35000"/>
                  </a:schemeClr>
                </a:solidFill>
              </a:rPr>
              <a:t>El éxito llega para todos aquellos que están ocupados buscandolos.</a:t>
            </a:r>
          </a:p>
          <a:p>
            <a:pPr indent="-228600" defTabSz="914400">
              <a:lnSpc>
                <a:spcPct val="110000"/>
              </a:lnSpc>
              <a:spcBef>
                <a:spcPts val="700"/>
              </a:spcBef>
              <a:spcAft>
                <a:spcPts val="1000"/>
              </a:spcAft>
              <a:buClr>
                <a:schemeClr val="tx2"/>
              </a:buClr>
            </a:pPr>
            <a:r>
              <a:rPr lang="en-US" b="1">
                <a:solidFill>
                  <a:schemeClr val="tx1">
                    <a:lumMod val="65000"/>
                    <a:lumOff val="35000"/>
                  </a:schemeClr>
                </a:solidFill>
                <a:effectLst/>
              </a:rPr>
              <a:t>Henry Thoreau</a:t>
            </a:r>
          </a:p>
          <a:p>
            <a:pPr indent="-228600" defTabSz="914400">
              <a:lnSpc>
                <a:spcPct val="110000"/>
              </a:lnSpc>
              <a:spcBef>
                <a:spcPts val="700"/>
              </a:spcBef>
              <a:spcAft>
                <a:spcPts val="1000"/>
              </a:spcAft>
              <a:buClr>
                <a:schemeClr val="tx2"/>
              </a:buClr>
            </a:pPr>
            <a:endParaRPr lang="en-US">
              <a:solidFill>
                <a:schemeClr val="tx1">
                  <a:lumMod val="65000"/>
                  <a:lumOff val="35000"/>
                </a:schemeClr>
              </a:solidFill>
              <a:effectLst/>
            </a:endParaRPr>
          </a:p>
        </p:txBody>
      </p:sp>
    </p:spTree>
    <p:extLst>
      <p:ext uri="{BB962C8B-B14F-4D97-AF65-F5344CB8AC3E}">
        <p14:creationId xmlns:p14="http://schemas.microsoft.com/office/powerpoint/2010/main" val="74259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7</a:t>
            </a:r>
          </a:p>
        </p:txBody>
      </p:sp>
      <p:sp>
        <p:nvSpPr>
          <p:cNvPr id="5" name="CuadroTexto 4"/>
          <p:cNvSpPr txBox="1"/>
          <p:nvPr/>
        </p:nvSpPr>
        <p:spPr>
          <a:xfrm>
            <a:off x="1087719" y="3611490"/>
            <a:ext cx="8440329" cy="369332"/>
          </a:xfrm>
          <a:prstGeom prst="rect">
            <a:avLst/>
          </a:prstGeom>
          <a:noFill/>
        </p:spPr>
        <p:txBody>
          <a:bodyPr wrap="square" rtlCol="0">
            <a:spAutoFit/>
          </a:bodyPr>
          <a:lstStyle/>
          <a:p>
            <a:pPr marL="193167" indent="-193167" defTabSz="658368">
              <a:lnSpc>
                <a:spcPct val="100000"/>
              </a:lnSpc>
              <a:spcBef>
                <a:spcPts val="504"/>
              </a:spcBef>
              <a:buNone/>
              <a:tabLst>
                <a:tab pos="329184" algn="l"/>
              </a:tabLst>
            </a:pPr>
            <a:r>
              <a:rPr lang="es-PE" b="1" dirty="0">
                <a:solidFill>
                  <a:schemeClr val="bg1"/>
                </a:solidFill>
              </a:rPr>
              <a:t>MODELADO Y SIMULACIÓN EN PERFORACIÓN Y VOLADURA SUPERFICIAL</a:t>
            </a:r>
            <a:endParaRPr lang="es-PE" sz="1800" b="1" kern="1200" dirty="0">
              <a:solidFill>
                <a:schemeClr val="bg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7133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5195727" y="382385"/>
            <a:ext cx="6335338" cy="1492132"/>
          </a:xfrm>
        </p:spPr>
        <p:txBody>
          <a:bodyPr>
            <a:normAutofit/>
          </a:bodyPr>
          <a:lstStyle/>
          <a:p>
            <a:r>
              <a:rPr lang="es-ES"/>
              <a:t>Índice</a:t>
            </a:r>
            <a:endParaRPr lang="es-PE"/>
          </a:p>
        </p:txBody>
      </p:sp>
      <p:pic>
        <p:nvPicPr>
          <p:cNvPr id="7" name="Picture 6" descr="Fondo con diseño tecnológico">
            <a:extLst>
              <a:ext uri="{FF2B5EF4-FFF2-40B4-BE49-F238E27FC236}">
                <a16:creationId xmlns:a16="http://schemas.microsoft.com/office/drawing/2014/main" id="{A4372EBA-0720-28F6-9E10-DA6EE48523A8}"/>
              </a:ext>
            </a:extLst>
          </p:cNvPr>
          <p:cNvPicPr>
            <a:picLocks noChangeAspect="1"/>
          </p:cNvPicPr>
          <p:nvPr/>
        </p:nvPicPr>
        <p:blipFill rotWithShape="1">
          <a:blip r:embed="rId2"/>
          <a:srcRect l="22461" r="37398"/>
          <a:stretch/>
        </p:blipFill>
        <p:spPr>
          <a:xfrm>
            <a:off x="688434" y="-9525"/>
            <a:ext cx="4129822" cy="6867525"/>
          </a:xfrm>
          <a:prstGeom prst="rect">
            <a:avLst/>
          </a:prstGeom>
        </p:spPr>
      </p:pic>
      <p:sp>
        <p:nvSpPr>
          <p:cNvPr id="3" name="Marcador de contenido 2">
            <a:extLst>
              <a:ext uri="{FF2B5EF4-FFF2-40B4-BE49-F238E27FC236}">
                <a16:creationId xmlns:a16="http://schemas.microsoft.com/office/drawing/2014/main" id="{BB2F08A8-EF7C-48BB-A719-4C4C925614F9}"/>
              </a:ext>
            </a:extLst>
          </p:cNvPr>
          <p:cNvSpPr>
            <a:spLocks noGrp="1"/>
          </p:cNvSpPr>
          <p:nvPr>
            <p:ph idx="1"/>
          </p:nvPr>
        </p:nvSpPr>
        <p:spPr>
          <a:xfrm>
            <a:off x="5195727" y="2286001"/>
            <a:ext cx="6335338" cy="3593591"/>
          </a:xfrm>
        </p:spPr>
        <p:txBody>
          <a:bodyPr>
            <a:normAutofit/>
          </a:bodyPr>
          <a:lstStyle/>
          <a:p>
            <a:pPr marL="342900" indent="-342900">
              <a:buFont typeface="+mj-lt"/>
              <a:buAutoNum type="arabicPeriod"/>
              <a:tabLst>
                <a:tab pos="457200" algn="l"/>
              </a:tabLst>
            </a:pPr>
            <a:r>
              <a:rPr lang="es-PE"/>
              <a:t>Aplicación de Modelos Teóricos para el Diseño de Voladuras. </a:t>
            </a:r>
          </a:p>
          <a:p>
            <a:pPr marL="342900" indent="-342900">
              <a:buFont typeface="+mj-lt"/>
              <a:buAutoNum type="arabicPeriod"/>
              <a:tabLst>
                <a:tab pos="457200" algn="l"/>
              </a:tabLst>
            </a:pPr>
            <a:r>
              <a:rPr lang="es-PE"/>
              <a:t>Simulación de Voladuras Utilizando Software Especializado</a:t>
            </a:r>
            <a:endParaRPr lang="es-PE">
              <a:latin typeface="Arial" panose="020B0604020202020204" pitchFamily="34" charset="0"/>
              <a:ea typeface="Times New Roman" panose="02020603050405020304" pitchFamily="18" charset="0"/>
              <a:cs typeface="Arial" panose="020B0604020202020204" pitchFamily="34" charset="0"/>
            </a:endParaRPr>
          </a:p>
          <a:p>
            <a:endParaRPr lang="es-PE">
              <a:latin typeface="Arial" panose="020B0604020202020204" pitchFamily="34" charset="0"/>
              <a:cs typeface="Arial" panose="020B0604020202020204" pitchFamily="34" charset="0"/>
            </a:endParaRPr>
          </a:p>
        </p:txBody>
      </p:sp>
      <p:sp>
        <p:nvSpPr>
          <p:cNvPr id="4" name="Marcador de fecha 3">
            <a:extLst>
              <a:ext uri="{FF2B5EF4-FFF2-40B4-BE49-F238E27FC236}">
                <a16:creationId xmlns:a16="http://schemas.microsoft.com/office/drawing/2014/main" id="{649872E3-D311-4C06-9261-DE671BAA53BA}"/>
              </a:ext>
            </a:extLst>
          </p:cNvPr>
          <p:cNvSpPr>
            <a:spLocks noGrp="1"/>
          </p:cNvSpPr>
          <p:nvPr>
            <p:ph type="dt" sz="half" idx="10"/>
          </p:nvPr>
        </p:nvSpPr>
        <p:spPr>
          <a:xfrm>
            <a:off x="1251678" y="6375679"/>
            <a:ext cx="2329722" cy="348462"/>
          </a:xfrm>
        </p:spPr>
        <p:txBody>
          <a:bodyPr>
            <a:normAutofit/>
          </a:bodyPr>
          <a:lstStyle/>
          <a:p>
            <a:pPr>
              <a:spcAft>
                <a:spcPts val="600"/>
              </a:spcAft>
            </a:pPr>
            <a:fld id="{60C9F8AF-C3D0-44E8-88A6-F1ABD919D7ED}" type="datetime1">
              <a:rPr lang="es-PE">
                <a:solidFill>
                  <a:schemeClr val="bg1"/>
                </a:solidFill>
              </a:rPr>
              <a:pPr>
                <a:spcAft>
                  <a:spcPts val="600"/>
                </a:spcAft>
              </a:pPr>
              <a:t>8/11/2023</a:t>
            </a:fld>
            <a:endParaRPr lang="es-PE">
              <a:solidFill>
                <a:schemeClr val="bg1"/>
              </a:solidFill>
            </a:endParaRPr>
          </a:p>
        </p:txBody>
      </p:sp>
      <p:sp>
        <p:nvSpPr>
          <p:cNvPr id="5" name="Marcador de número de diapositiva 4">
            <a:extLst>
              <a:ext uri="{FF2B5EF4-FFF2-40B4-BE49-F238E27FC236}">
                <a16:creationId xmlns:a16="http://schemas.microsoft.com/office/drawing/2014/main" id="{C347AAAF-0574-4356-98EF-96D4471C5333}"/>
              </a:ext>
            </a:extLst>
          </p:cNvPr>
          <p:cNvSpPr>
            <a:spLocks noGrp="1"/>
          </p:cNvSpPr>
          <p:nvPr>
            <p:ph type="sldNum" sz="quarter" idx="12"/>
          </p:nvPr>
        </p:nvSpPr>
        <p:spPr>
          <a:xfrm>
            <a:off x="9945278" y="6375679"/>
            <a:ext cx="1484722" cy="345796"/>
          </a:xfrm>
        </p:spPr>
        <p:txBody>
          <a:bodyPr>
            <a:normAutofit/>
          </a:bodyPr>
          <a:lstStyle/>
          <a:p>
            <a:pPr>
              <a:spcAft>
                <a:spcPts val="600"/>
              </a:spcAft>
            </a:pPr>
            <a:fld id="{5981010B-86DA-4ADF-9F27-44166A92FBA2}" type="slidenum">
              <a:rPr lang="es-PE" smtClean="0"/>
              <a:pPr>
                <a:spcAft>
                  <a:spcPts val="600"/>
                </a:spcAft>
              </a:pPr>
              <a:t>4</a:t>
            </a:fld>
            <a:endParaRPr lang="es-PE"/>
          </a:p>
        </p:txBody>
      </p:sp>
    </p:spTree>
    <p:extLst>
      <p:ext uri="{BB962C8B-B14F-4D97-AF65-F5344CB8AC3E}">
        <p14:creationId xmlns:p14="http://schemas.microsoft.com/office/powerpoint/2010/main" val="200230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1168551" y="290022"/>
            <a:ext cx="8540225" cy="587433"/>
          </a:xfrm>
          <a:solidFill>
            <a:srgbClr val="006666"/>
          </a:solidFill>
        </p:spPr>
        <p:txBody>
          <a:bodyPr>
            <a:normAutofit fontScale="90000"/>
          </a:bodyPr>
          <a:lstStyle/>
          <a:p>
            <a:pPr algn="ctr"/>
            <a:r>
              <a:rPr lang="es-ES" sz="4800" dirty="0">
                <a:solidFill>
                  <a:schemeClr val="bg1">
                    <a:lumMod val="95000"/>
                  </a:schemeClr>
                </a:solidFill>
              </a:rPr>
              <a:t>INTRODUCCIÓN</a:t>
            </a:r>
            <a:endParaRPr lang="es-PE" sz="4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8/11/2023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1320798" y="1159870"/>
            <a:ext cx="10409383" cy="3693319"/>
          </a:xfrm>
          <a:prstGeom prst="rect">
            <a:avLst/>
          </a:prstGeom>
          <a:noFill/>
        </p:spPr>
        <p:txBody>
          <a:bodyPr wrap="square">
            <a:spAutoFit/>
          </a:bodyPr>
          <a:lstStyle/>
          <a:p>
            <a:pPr algn="just"/>
            <a:r>
              <a:rPr lang="es-ES" dirty="0"/>
              <a:t>Actualmente existen diversos software que entregan las herramientas necesarias para lograr un buen diseño de Perforación y voladura, en específico este curso utiliza el software </a:t>
            </a:r>
            <a:r>
              <a:rPr lang="es-ES" dirty="0" err="1"/>
              <a:t>Jk</a:t>
            </a:r>
            <a:r>
              <a:rPr lang="es-ES" dirty="0"/>
              <a:t> –</a:t>
            </a:r>
            <a:r>
              <a:rPr lang="es-ES" dirty="0" err="1"/>
              <a:t>SimBlast</a:t>
            </a:r>
            <a:r>
              <a:rPr lang="es-ES" dirty="0"/>
              <a:t> el cual permite diseñar mallas de perforación en cielo abierto, avance de galerías y diseño de métodos de explotación los cuales serán diseñados bajo parámetros establecidos y determinados en base al software </a:t>
            </a:r>
            <a:r>
              <a:rPr lang="es-ES" dirty="0" err="1"/>
              <a:t>Geotable</a:t>
            </a:r>
            <a:r>
              <a:rPr lang="es-ES" dirty="0"/>
              <a:t> que entrega una clasificación del macizo rocoso en base a parámetros medibles y conocidos. </a:t>
            </a:r>
          </a:p>
          <a:p>
            <a:pPr algn="just"/>
            <a:endParaRPr lang="es-ES" dirty="0"/>
          </a:p>
          <a:p>
            <a:pPr algn="just"/>
            <a:r>
              <a:rPr lang="es-ES" dirty="0"/>
              <a:t>El desarrollo del curso será secuencial desde el diseño de voladura de cielo abierto, en el modulo 2DBech, que lo simularemos con la data de la fase IV de la explotación en Open Pit.</a:t>
            </a:r>
          </a:p>
          <a:p>
            <a:pPr algn="just"/>
            <a:endParaRPr lang="es-ES" dirty="0"/>
          </a:p>
          <a:p>
            <a:pPr algn="just"/>
            <a:r>
              <a:rPr lang="es-ES" dirty="0"/>
              <a:t>Los resultados obtenidos mediante el diseño en </a:t>
            </a:r>
            <a:r>
              <a:rPr lang="es-ES" dirty="0" err="1">
                <a:latin typeface="Arial" panose="020B0604020202020204" pitchFamily="34" charset="0"/>
                <a:cs typeface="Arial" panose="020B0604020202020204" pitchFamily="34" charset="0"/>
              </a:rPr>
              <a:t>JkSimblast</a:t>
            </a:r>
            <a:r>
              <a:rPr lang="es-ES" dirty="0">
                <a:latin typeface="Arial" panose="020B0604020202020204" pitchFamily="34" charset="0"/>
                <a:cs typeface="Arial" panose="020B0604020202020204" pitchFamily="34" charset="0"/>
              </a:rPr>
              <a:t> </a:t>
            </a:r>
            <a:r>
              <a:rPr lang="es-ES" dirty="0"/>
              <a:t>serán interpretados y analizados tanto en términos de vibraciones para apreciar su efecto sobre el macizo rocoso, pensando en posibles daños y degradaciones no deseadas en este, y en términos económicos visualizando posibles mejoras entre los rangos permisibles que cumplan con el objetivo fundamental de fragmentación pero a menores costos.</a:t>
            </a:r>
            <a:endParaRPr lang="es-PE" dirty="0"/>
          </a:p>
        </p:txBody>
      </p:sp>
    </p:spTree>
    <p:extLst>
      <p:ext uri="{BB962C8B-B14F-4D97-AF65-F5344CB8AC3E}">
        <p14:creationId xmlns:p14="http://schemas.microsoft.com/office/powerpoint/2010/main" val="3388179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1025235" y="290022"/>
            <a:ext cx="8710436" cy="532014"/>
          </a:xfrm>
          <a:solidFill>
            <a:srgbClr val="006666"/>
          </a:solidFill>
        </p:spPr>
        <p:txBody>
          <a:bodyPr>
            <a:noAutofit/>
          </a:bodyPr>
          <a:lstStyle/>
          <a:p>
            <a:pPr algn="ctr"/>
            <a:r>
              <a:rPr lang="es-ES" sz="2800" dirty="0">
                <a:solidFill>
                  <a:schemeClr val="bg1">
                    <a:lumMod val="95000"/>
                  </a:schemeClr>
                </a:solidFill>
              </a:rPr>
              <a:t>Modelamiento y simulación de perforación y voladura</a:t>
            </a:r>
            <a:endParaRPr lang="es-PE" sz="2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8/11/2023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1251678" y="1827452"/>
            <a:ext cx="10409383" cy="923330"/>
          </a:xfrm>
          <a:prstGeom prst="rect">
            <a:avLst/>
          </a:prstGeom>
          <a:noFill/>
        </p:spPr>
        <p:txBody>
          <a:bodyPr wrap="square">
            <a:spAutoFit/>
          </a:bodyPr>
          <a:lstStyle/>
          <a:p>
            <a:pPr algn="just"/>
            <a:r>
              <a:rPr lang="es-ES" dirty="0">
                <a:solidFill>
                  <a:srgbClr val="000000"/>
                </a:solidFill>
                <a:latin typeface="Arial" panose="020B0604020202020204" pitchFamily="34" charset="0"/>
              </a:rPr>
              <a:t>Una mina de open Pit, realiza la etapa de desbroce en la fase 3 en un tipo de roca débil para lo cual se realiza la plataforma de la perforación como se aprecia líneas abajo:</a:t>
            </a:r>
          </a:p>
          <a:p>
            <a:pPr algn="just"/>
            <a:endParaRPr lang="es-ES" dirty="0">
              <a:solidFill>
                <a:srgbClr val="000000"/>
              </a:solidFill>
              <a:latin typeface="Arial" panose="020B0604020202020204" pitchFamily="34" charset="0"/>
            </a:endParaRPr>
          </a:p>
        </p:txBody>
      </p:sp>
      <p:sp>
        <p:nvSpPr>
          <p:cNvPr id="9" name="CuadroTexto 8">
            <a:extLst>
              <a:ext uri="{FF2B5EF4-FFF2-40B4-BE49-F238E27FC236}">
                <a16:creationId xmlns:a16="http://schemas.microsoft.com/office/drawing/2014/main" id="{D9F8D879-03B4-4145-B7F3-21EBDB998062}"/>
              </a:ext>
            </a:extLst>
          </p:cNvPr>
          <p:cNvSpPr txBox="1"/>
          <p:nvPr/>
        </p:nvSpPr>
        <p:spPr>
          <a:xfrm>
            <a:off x="1025235" y="1140078"/>
            <a:ext cx="8312729" cy="369332"/>
          </a:xfrm>
          <a:prstGeom prst="rect">
            <a:avLst/>
          </a:prstGeom>
          <a:solidFill>
            <a:srgbClr val="006666"/>
          </a:solidFill>
        </p:spPr>
        <p:txBody>
          <a:bodyPr wrap="square">
            <a:spAutoFit/>
          </a:bodyPr>
          <a:lstStyle/>
          <a:p>
            <a:r>
              <a:rPr lang="es-ES" b="1" dirty="0">
                <a:solidFill>
                  <a:schemeClr val="bg1">
                    <a:lumMod val="95000"/>
                  </a:schemeClr>
                </a:solidFill>
              </a:rPr>
              <a:t>7.1. Cálculo de parámetros de perforación y voladura </a:t>
            </a:r>
            <a:endParaRPr lang="es-PE" b="1" dirty="0"/>
          </a:p>
        </p:txBody>
      </p:sp>
      <p:pic>
        <p:nvPicPr>
          <p:cNvPr id="4" name="Imagen 3">
            <a:extLst>
              <a:ext uri="{FF2B5EF4-FFF2-40B4-BE49-F238E27FC236}">
                <a16:creationId xmlns:a16="http://schemas.microsoft.com/office/drawing/2014/main" id="{F25D4140-4BE1-4EAD-B6EA-2770E92C7D49}"/>
              </a:ext>
            </a:extLst>
          </p:cNvPr>
          <p:cNvPicPr>
            <a:picLocks noChangeAspect="1"/>
          </p:cNvPicPr>
          <p:nvPr/>
        </p:nvPicPr>
        <p:blipFill>
          <a:blip r:embed="rId2"/>
          <a:stretch>
            <a:fillRect/>
          </a:stretch>
        </p:blipFill>
        <p:spPr>
          <a:xfrm>
            <a:off x="2329722" y="2489695"/>
            <a:ext cx="7952712" cy="3885984"/>
          </a:xfrm>
          <a:prstGeom prst="rect">
            <a:avLst/>
          </a:prstGeom>
        </p:spPr>
      </p:pic>
    </p:spTree>
    <p:extLst>
      <p:ext uri="{BB962C8B-B14F-4D97-AF65-F5344CB8AC3E}">
        <p14:creationId xmlns:p14="http://schemas.microsoft.com/office/powerpoint/2010/main" val="3826564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1168551" y="290023"/>
            <a:ext cx="8602978" cy="532014"/>
          </a:xfrm>
          <a:solidFill>
            <a:srgbClr val="006666"/>
          </a:solidFill>
        </p:spPr>
        <p:txBody>
          <a:bodyPr>
            <a:noAutofit/>
          </a:bodyPr>
          <a:lstStyle/>
          <a:p>
            <a:pPr algn="ctr"/>
            <a:r>
              <a:rPr lang="es-ES" sz="2800" dirty="0">
                <a:solidFill>
                  <a:schemeClr val="bg1">
                    <a:lumMod val="95000"/>
                  </a:schemeClr>
                </a:solidFill>
              </a:rPr>
              <a:t>Modelamiento y simulación de perforación y voladura</a:t>
            </a:r>
            <a:endParaRPr lang="es-PE" sz="2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8/11/2023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1424828" y="1806759"/>
            <a:ext cx="4234721" cy="2893100"/>
          </a:xfrm>
          <a:prstGeom prst="rect">
            <a:avLst/>
          </a:prstGeom>
          <a:noFill/>
        </p:spPr>
        <p:txBody>
          <a:bodyPr wrap="square">
            <a:spAutoFit/>
          </a:bodyPr>
          <a:lstStyle/>
          <a:p>
            <a:pPr algn="just"/>
            <a:r>
              <a:rPr lang="es-ES" sz="1400" dirty="0">
                <a:solidFill>
                  <a:srgbClr val="000000"/>
                </a:solidFill>
                <a:latin typeface="Arial" panose="020B0604020202020204" pitchFamily="34" charset="0"/>
              </a:rPr>
              <a:t>Conociendo las características geológicas y geotécnicas se requiere determinar lo siguiente:</a:t>
            </a:r>
          </a:p>
          <a:p>
            <a:pPr marL="342900" indent="-342900" algn="just">
              <a:buFont typeface="+mj-lt"/>
              <a:buAutoNum type="alphaLcPeriod"/>
            </a:pPr>
            <a:r>
              <a:rPr lang="es-ES" sz="1400" dirty="0">
                <a:solidFill>
                  <a:srgbClr val="000000"/>
                </a:solidFill>
                <a:latin typeface="Arial" panose="020B0604020202020204" pitchFamily="34" charset="0"/>
              </a:rPr>
              <a:t>Malla de perforación y voladura</a:t>
            </a:r>
          </a:p>
          <a:p>
            <a:pPr marL="342900" indent="-342900" algn="just">
              <a:buFont typeface="+mj-lt"/>
              <a:buAutoNum type="alphaLcPeriod"/>
            </a:pPr>
            <a:r>
              <a:rPr lang="es-ES" sz="1400" dirty="0">
                <a:solidFill>
                  <a:srgbClr val="000000"/>
                </a:solidFill>
                <a:latin typeface="Arial" panose="020B0604020202020204" pitchFamily="34" charset="0"/>
              </a:rPr>
              <a:t>Configurar la malla en la plataforma de perforación.</a:t>
            </a:r>
          </a:p>
          <a:p>
            <a:pPr marL="342900" indent="-342900" algn="just">
              <a:buFont typeface="+mj-lt"/>
              <a:buAutoNum type="alphaLcPeriod"/>
            </a:pPr>
            <a:r>
              <a:rPr lang="es-ES" sz="1400" dirty="0">
                <a:solidFill>
                  <a:srgbClr val="000000"/>
                </a:solidFill>
                <a:latin typeface="Arial" panose="020B0604020202020204" pitchFamily="34" charset="0"/>
              </a:rPr>
              <a:t>Simular la voladura en software especializado.</a:t>
            </a:r>
          </a:p>
          <a:p>
            <a:pPr marL="285750" indent="-285750" algn="just">
              <a:buFont typeface="Arial" panose="020B0604020202020204" pitchFamily="34" charset="0"/>
              <a:buChar char="•"/>
            </a:pPr>
            <a:r>
              <a:rPr lang="es-ES" sz="1400" dirty="0">
                <a:solidFill>
                  <a:srgbClr val="000000"/>
                </a:solidFill>
                <a:latin typeface="Arial" panose="020B0604020202020204" pitchFamily="34" charset="0"/>
              </a:rPr>
              <a:t>     Análisis de energía.</a:t>
            </a:r>
          </a:p>
          <a:p>
            <a:pPr marL="285750" indent="-285750" algn="just">
              <a:buFont typeface="Arial" panose="020B0604020202020204" pitchFamily="34" charset="0"/>
              <a:buChar char="•"/>
            </a:pPr>
            <a:r>
              <a:rPr lang="es-ES" sz="1400" dirty="0">
                <a:solidFill>
                  <a:srgbClr val="000000"/>
                </a:solidFill>
                <a:latin typeface="Arial" panose="020B0604020202020204" pitchFamily="34" charset="0"/>
              </a:rPr>
              <a:t>     Análisis de vibraciones</a:t>
            </a:r>
          </a:p>
          <a:p>
            <a:pPr marL="285750" indent="-285750" algn="just">
              <a:buFont typeface="Arial" panose="020B0604020202020204" pitchFamily="34" charset="0"/>
              <a:buChar char="•"/>
            </a:pPr>
            <a:r>
              <a:rPr lang="es-ES" sz="1400" dirty="0">
                <a:solidFill>
                  <a:srgbClr val="000000"/>
                </a:solidFill>
                <a:latin typeface="Arial" panose="020B0604020202020204" pitchFamily="34" charset="0"/>
              </a:rPr>
              <a:t>     Análisis granulométrico</a:t>
            </a:r>
          </a:p>
          <a:p>
            <a:pPr algn="just"/>
            <a:endParaRPr lang="es-ES" sz="1400" dirty="0">
              <a:solidFill>
                <a:srgbClr val="000000"/>
              </a:solidFill>
              <a:latin typeface="Arial" panose="020B0604020202020204" pitchFamily="34" charset="0"/>
            </a:endParaRPr>
          </a:p>
          <a:p>
            <a:pPr algn="just"/>
            <a:r>
              <a:rPr lang="es-ES" sz="1400" b="1" dirty="0">
                <a:solidFill>
                  <a:schemeClr val="accent3">
                    <a:lumMod val="75000"/>
                  </a:schemeClr>
                </a:solidFill>
                <a:latin typeface="Arial" panose="020B0604020202020204" pitchFamily="34" charset="0"/>
              </a:rPr>
              <a:t>Resolución:</a:t>
            </a:r>
          </a:p>
          <a:p>
            <a:pPr algn="just"/>
            <a:r>
              <a:rPr lang="es-ES" sz="1400" dirty="0">
                <a:solidFill>
                  <a:srgbClr val="006666"/>
                </a:solidFill>
                <a:latin typeface="Arial" panose="020B0604020202020204" pitchFamily="34" charset="0"/>
              </a:rPr>
              <a:t>a. Los resultados obtenidos se muestran líneas abajo y el detalle en Excel.</a:t>
            </a:r>
          </a:p>
        </p:txBody>
      </p:sp>
      <p:sp>
        <p:nvSpPr>
          <p:cNvPr id="9" name="CuadroTexto 8">
            <a:extLst>
              <a:ext uri="{FF2B5EF4-FFF2-40B4-BE49-F238E27FC236}">
                <a16:creationId xmlns:a16="http://schemas.microsoft.com/office/drawing/2014/main" id="{D9F8D879-03B4-4145-B7F3-21EBDB998062}"/>
              </a:ext>
            </a:extLst>
          </p:cNvPr>
          <p:cNvSpPr txBox="1"/>
          <p:nvPr/>
        </p:nvSpPr>
        <p:spPr>
          <a:xfrm>
            <a:off x="1025235" y="1140078"/>
            <a:ext cx="8312729" cy="369332"/>
          </a:xfrm>
          <a:prstGeom prst="rect">
            <a:avLst/>
          </a:prstGeom>
          <a:solidFill>
            <a:srgbClr val="006666"/>
          </a:solidFill>
        </p:spPr>
        <p:txBody>
          <a:bodyPr wrap="square">
            <a:spAutoFit/>
          </a:bodyPr>
          <a:lstStyle/>
          <a:p>
            <a:r>
              <a:rPr lang="es-ES" b="1" dirty="0">
                <a:solidFill>
                  <a:schemeClr val="bg1">
                    <a:lumMod val="95000"/>
                  </a:schemeClr>
                </a:solidFill>
              </a:rPr>
              <a:t>7.1. Cálculo de parámetros de perforación y voladura </a:t>
            </a:r>
            <a:endParaRPr lang="es-PE" b="1" dirty="0"/>
          </a:p>
        </p:txBody>
      </p:sp>
      <p:pic>
        <p:nvPicPr>
          <p:cNvPr id="4" name="Imagen 3">
            <a:extLst>
              <a:ext uri="{FF2B5EF4-FFF2-40B4-BE49-F238E27FC236}">
                <a16:creationId xmlns:a16="http://schemas.microsoft.com/office/drawing/2014/main" id="{67A63AE5-DE63-4568-99B0-EF500B684C7E}"/>
              </a:ext>
            </a:extLst>
          </p:cNvPr>
          <p:cNvPicPr>
            <a:picLocks noChangeAspect="1"/>
          </p:cNvPicPr>
          <p:nvPr/>
        </p:nvPicPr>
        <p:blipFill>
          <a:blip r:embed="rId2"/>
          <a:stretch>
            <a:fillRect/>
          </a:stretch>
        </p:blipFill>
        <p:spPr>
          <a:xfrm>
            <a:off x="5652247" y="1827451"/>
            <a:ext cx="5114925" cy="1962150"/>
          </a:xfrm>
          <a:prstGeom prst="rect">
            <a:avLst/>
          </a:prstGeom>
        </p:spPr>
      </p:pic>
      <p:pic>
        <p:nvPicPr>
          <p:cNvPr id="7" name="Imagen 6">
            <a:extLst>
              <a:ext uri="{FF2B5EF4-FFF2-40B4-BE49-F238E27FC236}">
                <a16:creationId xmlns:a16="http://schemas.microsoft.com/office/drawing/2014/main" id="{49F7252E-1622-484C-9789-1D11583CE418}"/>
              </a:ext>
            </a:extLst>
          </p:cNvPr>
          <p:cNvPicPr>
            <a:picLocks noChangeAspect="1"/>
          </p:cNvPicPr>
          <p:nvPr/>
        </p:nvPicPr>
        <p:blipFill rotWithShape="1">
          <a:blip r:embed="rId3"/>
          <a:srcRect l="31291"/>
          <a:stretch/>
        </p:blipFill>
        <p:spPr>
          <a:xfrm>
            <a:off x="5652247" y="3789739"/>
            <a:ext cx="5114925" cy="2585940"/>
          </a:xfrm>
          <a:prstGeom prst="rect">
            <a:avLst/>
          </a:prstGeom>
        </p:spPr>
      </p:pic>
      <p:pic>
        <p:nvPicPr>
          <p:cNvPr id="10" name="Imagen 9">
            <a:extLst>
              <a:ext uri="{FF2B5EF4-FFF2-40B4-BE49-F238E27FC236}">
                <a16:creationId xmlns:a16="http://schemas.microsoft.com/office/drawing/2014/main" id="{A81279BD-76F2-47CC-91FB-D2772E6252A4}"/>
              </a:ext>
            </a:extLst>
          </p:cNvPr>
          <p:cNvPicPr>
            <a:picLocks noChangeAspect="1"/>
          </p:cNvPicPr>
          <p:nvPr/>
        </p:nvPicPr>
        <p:blipFill>
          <a:blip r:embed="rId4"/>
          <a:stretch>
            <a:fillRect/>
          </a:stretch>
        </p:blipFill>
        <p:spPr>
          <a:xfrm>
            <a:off x="1424828" y="4643815"/>
            <a:ext cx="4152165" cy="1631484"/>
          </a:xfrm>
          <a:prstGeom prst="rect">
            <a:avLst/>
          </a:prstGeom>
        </p:spPr>
      </p:pic>
    </p:spTree>
    <p:extLst>
      <p:ext uri="{BB962C8B-B14F-4D97-AF65-F5344CB8AC3E}">
        <p14:creationId xmlns:p14="http://schemas.microsoft.com/office/powerpoint/2010/main" val="515842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1168551" y="290023"/>
            <a:ext cx="8549190" cy="532014"/>
          </a:xfrm>
          <a:solidFill>
            <a:srgbClr val="006666"/>
          </a:solidFill>
        </p:spPr>
        <p:txBody>
          <a:bodyPr>
            <a:noAutofit/>
          </a:bodyPr>
          <a:lstStyle/>
          <a:p>
            <a:pPr algn="ctr"/>
            <a:r>
              <a:rPr lang="es-ES" sz="2800" dirty="0">
                <a:solidFill>
                  <a:schemeClr val="bg1">
                    <a:lumMod val="95000"/>
                  </a:schemeClr>
                </a:solidFill>
              </a:rPr>
              <a:t>Modelamiento y simulación de perforación y voladura</a:t>
            </a:r>
            <a:endParaRPr lang="es-PE" sz="2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8/11/2023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1168550" y="1613647"/>
            <a:ext cx="9212579" cy="369332"/>
          </a:xfrm>
          <a:prstGeom prst="rect">
            <a:avLst/>
          </a:prstGeom>
          <a:noFill/>
        </p:spPr>
        <p:txBody>
          <a:bodyPr wrap="square">
            <a:spAutoFit/>
          </a:bodyPr>
          <a:lstStyle/>
          <a:p>
            <a:pPr algn="just"/>
            <a:r>
              <a:rPr lang="es-ES" dirty="0">
                <a:solidFill>
                  <a:schemeClr val="accent3">
                    <a:lumMod val="75000"/>
                  </a:schemeClr>
                </a:solidFill>
                <a:latin typeface="Arial" panose="020B0604020202020204" pitchFamily="34" charset="0"/>
              </a:rPr>
              <a:t>b. Configuración de la malla a la plataforma de perforación 4290.</a:t>
            </a:r>
          </a:p>
        </p:txBody>
      </p:sp>
      <p:sp>
        <p:nvSpPr>
          <p:cNvPr id="9" name="CuadroTexto 8">
            <a:extLst>
              <a:ext uri="{FF2B5EF4-FFF2-40B4-BE49-F238E27FC236}">
                <a16:creationId xmlns:a16="http://schemas.microsoft.com/office/drawing/2014/main" id="{D9F8D879-03B4-4145-B7F3-21EBDB998062}"/>
              </a:ext>
            </a:extLst>
          </p:cNvPr>
          <p:cNvSpPr txBox="1"/>
          <p:nvPr/>
        </p:nvSpPr>
        <p:spPr>
          <a:xfrm>
            <a:off x="1025235" y="1140078"/>
            <a:ext cx="8312729" cy="369332"/>
          </a:xfrm>
          <a:prstGeom prst="rect">
            <a:avLst/>
          </a:prstGeom>
          <a:solidFill>
            <a:srgbClr val="006666"/>
          </a:solidFill>
        </p:spPr>
        <p:txBody>
          <a:bodyPr wrap="square">
            <a:spAutoFit/>
          </a:bodyPr>
          <a:lstStyle/>
          <a:p>
            <a:r>
              <a:rPr lang="es-ES" b="1" dirty="0">
                <a:solidFill>
                  <a:schemeClr val="bg1">
                    <a:lumMod val="95000"/>
                  </a:schemeClr>
                </a:solidFill>
              </a:rPr>
              <a:t>7.1. Cálculo de parámetros de perforación y voladura </a:t>
            </a:r>
            <a:endParaRPr lang="es-PE" b="1" dirty="0"/>
          </a:p>
        </p:txBody>
      </p:sp>
      <p:pic>
        <p:nvPicPr>
          <p:cNvPr id="5" name="Imagen 4">
            <a:extLst>
              <a:ext uri="{FF2B5EF4-FFF2-40B4-BE49-F238E27FC236}">
                <a16:creationId xmlns:a16="http://schemas.microsoft.com/office/drawing/2014/main" id="{7BBE279F-0201-4A6B-82DE-E12956DE49A1}"/>
              </a:ext>
            </a:extLst>
          </p:cNvPr>
          <p:cNvPicPr>
            <a:picLocks noChangeAspect="1"/>
          </p:cNvPicPr>
          <p:nvPr/>
        </p:nvPicPr>
        <p:blipFill rotWithShape="1">
          <a:blip r:embed="rId2"/>
          <a:srcRect t="12069" b="12444"/>
          <a:stretch/>
        </p:blipFill>
        <p:spPr>
          <a:xfrm>
            <a:off x="1999329" y="3224349"/>
            <a:ext cx="3011942" cy="3147211"/>
          </a:xfrm>
          <a:prstGeom prst="rect">
            <a:avLst/>
          </a:prstGeom>
        </p:spPr>
      </p:pic>
      <p:sp>
        <p:nvSpPr>
          <p:cNvPr id="10" name="CuadroTexto 9">
            <a:extLst>
              <a:ext uri="{FF2B5EF4-FFF2-40B4-BE49-F238E27FC236}">
                <a16:creationId xmlns:a16="http://schemas.microsoft.com/office/drawing/2014/main" id="{FA247689-FAD2-4FBC-8E4B-99CF92E4EC11}"/>
              </a:ext>
            </a:extLst>
          </p:cNvPr>
          <p:cNvSpPr txBox="1"/>
          <p:nvPr/>
        </p:nvSpPr>
        <p:spPr>
          <a:xfrm>
            <a:off x="1434353" y="2301020"/>
            <a:ext cx="4661647" cy="923330"/>
          </a:xfrm>
          <a:prstGeom prst="rect">
            <a:avLst/>
          </a:prstGeom>
          <a:noFill/>
        </p:spPr>
        <p:txBody>
          <a:bodyPr wrap="square">
            <a:spAutoFit/>
          </a:bodyPr>
          <a:lstStyle/>
          <a:p>
            <a:pPr algn="just"/>
            <a:r>
              <a:rPr lang="es-ES" sz="1800" dirty="0">
                <a:solidFill>
                  <a:srgbClr val="000000"/>
                </a:solidFill>
                <a:latin typeface="Arial" panose="020B0604020202020204" pitchFamily="34" charset="0"/>
              </a:rPr>
              <a:t>Conociendo el burden y espaciamiento se configura esta malla en función de la plataforma de la perforación.</a:t>
            </a:r>
          </a:p>
        </p:txBody>
      </p:sp>
      <p:pic>
        <p:nvPicPr>
          <p:cNvPr id="13" name="Imagen 12">
            <a:extLst>
              <a:ext uri="{FF2B5EF4-FFF2-40B4-BE49-F238E27FC236}">
                <a16:creationId xmlns:a16="http://schemas.microsoft.com/office/drawing/2014/main" id="{60AD6A68-217C-4F4B-9930-F4D2CB7B3D65}"/>
              </a:ext>
            </a:extLst>
          </p:cNvPr>
          <p:cNvPicPr>
            <a:picLocks noChangeAspect="1"/>
          </p:cNvPicPr>
          <p:nvPr/>
        </p:nvPicPr>
        <p:blipFill>
          <a:blip r:embed="rId3"/>
          <a:stretch>
            <a:fillRect/>
          </a:stretch>
        </p:blipFill>
        <p:spPr>
          <a:xfrm>
            <a:off x="7837289" y="2719071"/>
            <a:ext cx="3731860" cy="3830839"/>
          </a:xfrm>
          <a:prstGeom prst="rect">
            <a:avLst/>
          </a:prstGeom>
        </p:spPr>
      </p:pic>
      <p:sp>
        <p:nvSpPr>
          <p:cNvPr id="14" name="Flecha: a la derecha 13">
            <a:extLst>
              <a:ext uri="{FF2B5EF4-FFF2-40B4-BE49-F238E27FC236}">
                <a16:creationId xmlns:a16="http://schemas.microsoft.com/office/drawing/2014/main" id="{397F6EC2-DF78-4C27-904F-0108B13D0885}"/>
              </a:ext>
            </a:extLst>
          </p:cNvPr>
          <p:cNvSpPr/>
          <p:nvPr/>
        </p:nvSpPr>
        <p:spPr>
          <a:xfrm>
            <a:off x="5576247" y="4312024"/>
            <a:ext cx="1936177"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CuadroTexto 15">
            <a:extLst>
              <a:ext uri="{FF2B5EF4-FFF2-40B4-BE49-F238E27FC236}">
                <a16:creationId xmlns:a16="http://schemas.microsoft.com/office/drawing/2014/main" id="{E4A21207-2B35-401C-B9B2-F9E10F9242B6}"/>
              </a:ext>
            </a:extLst>
          </p:cNvPr>
          <p:cNvSpPr txBox="1"/>
          <p:nvPr/>
        </p:nvSpPr>
        <p:spPr>
          <a:xfrm>
            <a:off x="7709647" y="2259978"/>
            <a:ext cx="4204447" cy="338554"/>
          </a:xfrm>
          <a:prstGeom prst="rect">
            <a:avLst/>
          </a:prstGeom>
          <a:noFill/>
        </p:spPr>
        <p:txBody>
          <a:bodyPr wrap="square">
            <a:spAutoFit/>
          </a:bodyPr>
          <a:lstStyle/>
          <a:p>
            <a:pPr algn="just"/>
            <a:r>
              <a:rPr lang="es-ES" sz="1600" dirty="0">
                <a:solidFill>
                  <a:srgbClr val="000000"/>
                </a:solidFill>
                <a:latin typeface="Arial" panose="020B0604020202020204" pitchFamily="34" charset="0"/>
              </a:rPr>
              <a:t>Data para ser simulado en JK </a:t>
            </a:r>
            <a:r>
              <a:rPr lang="es-ES" sz="1600" dirty="0" err="1">
                <a:solidFill>
                  <a:srgbClr val="000000"/>
                </a:solidFill>
                <a:latin typeface="Arial" panose="020B0604020202020204" pitchFamily="34" charset="0"/>
              </a:rPr>
              <a:t>Simblast</a:t>
            </a:r>
            <a:endParaRPr lang="es-ES" sz="16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303596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523092" y="160815"/>
            <a:ext cx="9158790" cy="532014"/>
          </a:xfrm>
          <a:solidFill>
            <a:srgbClr val="006666"/>
          </a:solidFill>
        </p:spPr>
        <p:txBody>
          <a:bodyPr>
            <a:noAutofit/>
          </a:bodyPr>
          <a:lstStyle/>
          <a:p>
            <a:pPr algn="ctr"/>
            <a:r>
              <a:rPr lang="es-ES" sz="2800" dirty="0">
                <a:solidFill>
                  <a:schemeClr val="bg1">
                    <a:lumMod val="95000"/>
                  </a:schemeClr>
                </a:solidFill>
              </a:rPr>
              <a:t>Modelamiento y simulación de perforación y voladura</a:t>
            </a:r>
            <a:endParaRPr lang="es-PE" sz="2800" dirty="0">
              <a:solidFill>
                <a:schemeClr val="bg1">
                  <a:lumMod val="95000"/>
                </a:schemeClr>
              </a:solidFill>
            </a:endParaRPr>
          </a:p>
        </p:txBody>
      </p:sp>
      <p:sp>
        <p:nvSpPr>
          <p:cNvPr id="12" name="Marcador de fecha 11">
            <a:extLst>
              <a:ext uri="{FF2B5EF4-FFF2-40B4-BE49-F238E27FC236}">
                <a16:creationId xmlns:a16="http://schemas.microsoft.com/office/drawing/2014/main" id="{B864761B-E319-44C9-807F-A7537B6E52AE}"/>
              </a:ext>
            </a:extLst>
          </p:cNvPr>
          <p:cNvSpPr>
            <a:spLocks noGrp="1"/>
          </p:cNvSpPr>
          <p:nvPr>
            <p:ph type="dt" sz="half" idx="10"/>
          </p:nvPr>
        </p:nvSpPr>
        <p:spPr/>
        <p:txBody>
          <a:bodyPr/>
          <a:lstStyle/>
          <a:p>
            <a:fld id="{E923AD39-CC6F-4588-84DB-E9E88650F23E}" type="datetime1">
              <a:rPr lang="es-PE" smtClean="0"/>
              <a:t>8/11/2023</a:t>
            </a:fld>
            <a:endParaRPr lang="es-PE"/>
          </a:p>
        </p:txBody>
      </p:sp>
      <p:sp>
        <p:nvSpPr>
          <p:cNvPr id="8" name="CuadroTexto 7">
            <a:extLst>
              <a:ext uri="{FF2B5EF4-FFF2-40B4-BE49-F238E27FC236}">
                <a16:creationId xmlns:a16="http://schemas.microsoft.com/office/drawing/2014/main" id="{4ED6FC67-C115-464C-9221-2B919630AF38}"/>
              </a:ext>
            </a:extLst>
          </p:cNvPr>
          <p:cNvSpPr txBox="1"/>
          <p:nvPr/>
        </p:nvSpPr>
        <p:spPr>
          <a:xfrm>
            <a:off x="5943599" y="4740541"/>
            <a:ext cx="5495545" cy="646331"/>
          </a:xfrm>
          <a:prstGeom prst="rect">
            <a:avLst/>
          </a:prstGeom>
          <a:noFill/>
        </p:spPr>
        <p:txBody>
          <a:bodyPr wrap="square">
            <a:spAutoFit/>
          </a:bodyPr>
          <a:lstStyle/>
          <a:p>
            <a:pPr algn="just"/>
            <a:r>
              <a:rPr lang="es-ES" dirty="0">
                <a:latin typeface="Arial" panose="020B0604020202020204" pitchFamily="34" charset="0"/>
              </a:rPr>
              <a:t>Obteniendo los datos de perforación y voladura se comienza la simulación.</a:t>
            </a:r>
          </a:p>
        </p:txBody>
      </p:sp>
      <p:sp>
        <p:nvSpPr>
          <p:cNvPr id="9" name="CuadroTexto 8">
            <a:extLst>
              <a:ext uri="{FF2B5EF4-FFF2-40B4-BE49-F238E27FC236}">
                <a16:creationId xmlns:a16="http://schemas.microsoft.com/office/drawing/2014/main" id="{D9F8D879-03B4-4145-B7F3-21EBDB998062}"/>
              </a:ext>
            </a:extLst>
          </p:cNvPr>
          <p:cNvSpPr txBox="1"/>
          <p:nvPr/>
        </p:nvSpPr>
        <p:spPr>
          <a:xfrm>
            <a:off x="1168550" y="841912"/>
            <a:ext cx="8312729" cy="369332"/>
          </a:xfrm>
          <a:prstGeom prst="rect">
            <a:avLst/>
          </a:prstGeom>
          <a:solidFill>
            <a:srgbClr val="006666"/>
          </a:solidFill>
        </p:spPr>
        <p:txBody>
          <a:bodyPr wrap="square">
            <a:spAutoFit/>
          </a:bodyPr>
          <a:lstStyle/>
          <a:p>
            <a:r>
              <a:rPr lang="es-ES" b="1" dirty="0">
                <a:solidFill>
                  <a:schemeClr val="bg1">
                    <a:lumMod val="95000"/>
                  </a:schemeClr>
                </a:solidFill>
              </a:rPr>
              <a:t>7.2. Cálculo de parámetros de perforación y voladura </a:t>
            </a:r>
            <a:endParaRPr lang="es-PE" b="1" dirty="0"/>
          </a:p>
        </p:txBody>
      </p:sp>
      <p:pic>
        <p:nvPicPr>
          <p:cNvPr id="3" name="Imagen 2">
            <a:extLst>
              <a:ext uri="{FF2B5EF4-FFF2-40B4-BE49-F238E27FC236}">
                <a16:creationId xmlns:a16="http://schemas.microsoft.com/office/drawing/2014/main" id="{DC8DB047-74AA-41E1-8E6C-FFA01F0B4AFE}"/>
              </a:ext>
            </a:extLst>
          </p:cNvPr>
          <p:cNvPicPr>
            <a:picLocks noChangeAspect="1"/>
          </p:cNvPicPr>
          <p:nvPr/>
        </p:nvPicPr>
        <p:blipFill>
          <a:blip r:embed="rId2"/>
          <a:stretch>
            <a:fillRect/>
          </a:stretch>
        </p:blipFill>
        <p:spPr>
          <a:xfrm>
            <a:off x="1168550" y="1509410"/>
            <a:ext cx="3598778" cy="2013688"/>
          </a:xfrm>
          <a:prstGeom prst="rect">
            <a:avLst/>
          </a:prstGeom>
        </p:spPr>
      </p:pic>
      <p:pic>
        <p:nvPicPr>
          <p:cNvPr id="4" name="Imagen 3">
            <a:extLst>
              <a:ext uri="{FF2B5EF4-FFF2-40B4-BE49-F238E27FC236}">
                <a16:creationId xmlns:a16="http://schemas.microsoft.com/office/drawing/2014/main" id="{DEB76EC9-08C1-4CB0-B6B8-64E298CC3C77}"/>
              </a:ext>
            </a:extLst>
          </p:cNvPr>
          <p:cNvPicPr>
            <a:picLocks noChangeAspect="1"/>
          </p:cNvPicPr>
          <p:nvPr/>
        </p:nvPicPr>
        <p:blipFill>
          <a:blip r:embed="rId3"/>
          <a:stretch>
            <a:fillRect/>
          </a:stretch>
        </p:blipFill>
        <p:spPr>
          <a:xfrm>
            <a:off x="1168550" y="3496566"/>
            <a:ext cx="3598778" cy="2879113"/>
          </a:xfrm>
          <a:prstGeom prst="rect">
            <a:avLst/>
          </a:prstGeom>
        </p:spPr>
      </p:pic>
      <p:pic>
        <p:nvPicPr>
          <p:cNvPr id="6" name="Imagen 5">
            <a:extLst>
              <a:ext uri="{FF2B5EF4-FFF2-40B4-BE49-F238E27FC236}">
                <a16:creationId xmlns:a16="http://schemas.microsoft.com/office/drawing/2014/main" id="{83CB2B9F-712E-4B49-8511-0FD8E4D484CF}"/>
              </a:ext>
            </a:extLst>
          </p:cNvPr>
          <p:cNvPicPr>
            <a:picLocks noChangeAspect="1"/>
          </p:cNvPicPr>
          <p:nvPr/>
        </p:nvPicPr>
        <p:blipFill>
          <a:blip r:embed="rId4"/>
          <a:stretch>
            <a:fillRect/>
          </a:stretch>
        </p:blipFill>
        <p:spPr>
          <a:xfrm>
            <a:off x="6626272" y="1599442"/>
            <a:ext cx="3871632" cy="2937567"/>
          </a:xfrm>
          <a:prstGeom prst="rect">
            <a:avLst/>
          </a:prstGeom>
        </p:spPr>
      </p:pic>
      <p:sp>
        <p:nvSpPr>
          <p:cNvPr id="15" name="CuadroTexto 14">
            <a:extLst>
              <a:ext uri="{FF2B5EF4-FFF2-40B4-BE49-F238E27FC236}">
                <a16:creationId xmlns:a16="http://schemas.microsoft.com/office/drawing/2014/main" id="{9586230D-FCFD-4D30-98F6-1D539B24FEB9}"/>
              </a:ext>
            </a:extLst>
          </p:cNvPr>
          <p:cNvSpPr txBox="1"/>
          <p:nvPr/>
        </p:nvSpPr>
        <p:spPr>
          <a:xfrm>
            <a:off x="5943599" y="5590404"/>
            <a:ext cx="5495545" cy="369332"/>
          </a:xfrm>
          <a:prstGeom prst="rect">
            <a:avLst/>
          </a:prstGeom>
          <a:noFill/>
        </p:spPr>
        <p:txBody>
          <a:bodyPr wrap="square">
            <a:spAutoFit/>
          </a:bodyPr>
          <a:lstStyle/>
          <a:p>
            <a:pPr algn="just"/>
            <a:r>
              <a:rPr lang="es-ES" dirty="0">
                <a:solidFill>
                  <a:srgbClr val="006666"/>
                </a:solidFill>
                <a:latin typeface="Arial" panose="020B0604020202020204" pitchFamily="34" charset="0"/>
              </a:rPr>
              <a:t>c.  Simulación de la voladura en JK </a:t>
            </a:r>
            <a:r>
              <a:rPr lang="es-ES" dirty="0" err="1">
                <a:solidFill>
                  <a:srgbClr val="006666"/>
                </a:solidFill>
                <a:latin typeface="Arial" panose="020B0604020202020204" pitchFamily="34" charset="0"/>
              </a:rPr>
              <a:t>Simblast</a:t>
            </a:r>
            <a:endParaRPr lang="es-ES" dirty="0">
              <a:solidFill>
                <a:srgbClr val="006666"/>
              </a:solidFill>
              <a:latin typeface="Arial" panose="020B0604020202020204" pitchFamily="34" charset="0"/>
            </a:endParaRPr>
          </a:p>
        </p:txBody>
      </p:sp>
    </p:spTree>
    <p:extLst>
      <p:ext uri="{BB962C8B-B14F-4D97-AF65-F5344CB8AC3E}">
        <p14:creationId xmlns:p14="http://schemas.microsoft.com/office/powerpoint/2010/main" val="274170480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1240</Words>
  <Application>Microsoft Office PowerPoint</Application>
  <PresentationFormat>Panorámica</PresentationFormat>
  <Paragraphs>103</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Calibri</vt:lpstr>
      <vt:lpstr>Calibri Light</vt:lpstr>
      <vt:lpstr>Prompt</vt:lpstr>
      <vt:lpstr>Verdana</vt:lpstr>
      <vt:lpstr>Tema de Office</vt:lpstr>
      <vt:lpstr>Presentación de PowerPoint</vt:lpstr>
      <vt:lpstr>Presentación de PowerPoint</vt:lpstr>
      <vt:lpstr>Módulo 7</vt:lpstr>
      <vt:lpstr>Índice</vt:lpstr>
      <vt:lpstr>INTRODUCCIÓN</vt:lpstr>
      <vt:lpstr>Modelamiento y simulación de perforación y voladura</vt:lpstr>
      <vt:lpstr>Modelamiento y simulación de perforación y voladura</vt:lpstr>
      <vt:lpstr>Modelamiento y simulación de perforación y voladura</vt:lpstr>
      <vt:lpstr>Modelamiento y simulación de perforación y voladura</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7.3 INTRODUCCIÓN AL SOFTWARE JK-SIMBLAST</vt:lpstr>
      <vt:lpstr>4.4 Simulación de perforación y voladura en Jk- SIMBLAST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MAGNA - IEP</cp:lastModifiedBy>
  <cp:revision>41</cp:revision>
  <dcterms:created xsi:type="dcterms:W3CDTF">2022-04-19T18:02:09Z</dcterms:created>
  <dcterms:modified xsi:type="dcterms:W3CDTF">2023-11-08T23:00:30Z</dcterms:modified>
</cp:coreProperties>
</file>